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9753600" cx="13004800"/>
  <p:notesSz cx="6858000" cy="9144000"/>
  <p:embeddedFontLst>
    <p:embeddedFont>
      <p:font typeface="Helvetica Neue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HelveticaNeue-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schemas.openxmlformats.org/officeDocument/2006/relationships/font" Target="fonts/HelveticaNeue-bold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HelveticaNeue-bold.fntdata"/><Relationship Id="rId6" Type="http://schemas.openxmlformats.org/officeDocument/2006/relationships/slide" Target="slides/slide2.xml"/><Relationship Id="rId18" Type="http://schemas.openxmlformats.org/officeDocument/2006/relationships/font" Target="fonts/HelveticaNeue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&amp; Subtitle" type="tx">
  <p:cSld name="TITLE_AND_BODY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139700" lvl="1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368300" lvl="2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596900" lvl="3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825500" lvl="4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1054100" lvl="5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1282700" lvl="6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1511300" lvl="7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1739900" lvl="8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" name="Google Shape;10;p2"/>
          <p:cNvSpPr txBox="1"/>
          <p:nvPr>
            <p:ph idx="1" type="body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 algn="ctr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/>
            </a:lvl1pPr>
            <a:lvl2pPr indent="-228600" lvl="1" marL="914400" rtl="0" algn="ctr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/>
            </a:lvl2pPr>
            <a:lvl3pPr indent="-228600" lvl="2" marL="1371600" rtl="0" algn="ctr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/>
            </a:lvl3pPr>
            <a:lvl4pPr indent="-228600" lvl="3" marL="1828800" rtl="0" algn="ctr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/>
            </a:lvl4pPr>
            <a:lvl5pPr indent="-228600" lvl="4" marL="2286000" rtl="0" algn="ctr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/>
            </a:lvl5pPr>
            <a:lvl6pPr indent="-317500" lvl="5" marL="2743200" rtl="0">
              <a:spcBef>
                <a:spcPts val="4200"/>
              </a:spcBef>
              <a:spcAft>
                <a:spcPts val="0"/>
              </a:spcAft>
              <a:buSzPts val="1400"/>
              <a:buChar char="•"/>
              <a:defRPr/>
            </a:lvl6pPr>
            <a:lvl7pPr indent="-317500" lvl="6" marL="3200400" rtl="0">
              <a:spcBef>
                <a:spcPts val="4200"/>
              </a:spcBef>
              <a:spcAft>
                <a:spcPts val="0"/>
              </a:spcAft>
              <a:buSzPts val="1400"/>
              <a:buChar char="•"/>
              <a:defRPr/>
            </a:lvl7pPr>
            <a:lvl8pPr indent="-317500" lvl="7" marL="3657600" rtl="0">
              <a:spcBef>
                <a:spcPts val="4200"/>
              </a:spcBef>
              <a:spcAft>
                <a:spcPts val="0"/>
              </a:spcAft>
              <a:buSzPts val="1400"/>
              <a:buChar char="•"/>
              <a:defRPr/>
            </a:lvl8pPr>
            <a:lvl9pPr indent="-317500" lvl="8" marL="4114800" rtl="0">
              <a:spcBef>
                <a:spcPts val="42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Quote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">
  <p:cSld name="Photo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 - Horizontal">
  <p:cSld name="Photo - Horizontal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139700" lvl="1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368300" lvl="2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596900" lvl="3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825500" lvl="4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1054100" lvl="5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1282700" lvl="6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1511300" lvl="7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1739900" lvl="8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body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 algn="ctr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/>
            </a:lvl1pPr>
            <a:lvl2pPr indent="-228600" lvl="1" marL="914400" rtl="0" algn="ctr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/>
            </a:lvl2pPr>
            <a:lvl3pPr indent="-228600" lvl="2" marL="1371600" rtl="0" algn="ctr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/>
            </a:lvl3pPr>
            <a:lvl4pPr indent="-228600" lvl="3" marL="1828800" rtl="0" algn="ctr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/>
            </a:lvl4pPr>
            <a:lvl5pPr indent="-228600" lvl="4" marL="2286000" rtl="0" algn="ctr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/>
            </a:lvl5pPr>
            <a:lvl6pPr indent="-317500" lvl="5" marL="2743200" rtl="0">
              <a:spcBef>
                <a:spcPts val="4200"/>
              </a:spcBef>
              <a:spcAft>
                <a:spcPts val="0"/>
              </a:spcAft>
              <a:buSzPts val="1400"/>
              <a:buChar char="•"/>
              <a:defRPr/>
            </a:lvl6pPr>
            <a:lvl7pPr indent="-317500" lvl="6" marL="3200400" rtl="0">
              <a:spcBef>
                <a:spcPts val="4200"/>
              </a:spcBef>
              <a:spcAft>
                <a:spcPts val="0"/>
              </a:spcAft>
              <a:buSzPts val="1400"/>
              <a:buChar char="•"/>
              <a:defRPr/>
            </a:lvl7pPr>
            <a:lvl8pPr indent="-317500" lvl="7" marL="3657600" rtl="0">
              <a:spcBef>
                <a:spcPts val="4200"/>
              </a:spcBef>
              <a:spcAft>
                <a:spcPts val="0"/>
              </a:spcAft>
              <a:buSzPts val="1400"/>
              <a:buChar char="•"/>
              <a:defRPr/>
            </a:lvl8pPr>
            <a:lvl9pPr indent="-317500" lvl="8" marL="4114800" rtl="0">
              <a:spcBef>
                <a:spcPts val="42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&amp; Bullets">
  <p:cSld name="Title &amp; Bullets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139700" lvl="1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368300" lvl="2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596900" lvl="3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825500" lvl="4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1054100" lvl="5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1282700" lvl="6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1511300" lvl="7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1739900" lvl="8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" type="body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1pPr>
            <a:lvl2pPr indent="-317500" lvl="1" marL="9144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2pPr>
            <a:lvl3pPr indent="-317500" lvl="2" marL="13716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3pPr>
            <a:lvl4pPr indent="-317500" lvl="3" marL="18288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4pPr>
            <a:lvl5pPr indent="-317500" lvl="4" marL="22860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5pPr>
            <a:lvl6pPr indent="-317500" lvl="5" marL="27432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6pPr>
            <a:lvl7pPr indent="-317500" lvl="6" marL="32004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7pPr>
            <a:lvl8pPr indent="-317500" lvl="7" marL="36576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8pPr>
            <a:lvl9pPr indent="-317500" lvl="8" marL="41148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Bullets &amp; Photo">
  <p:cSld name="Title, Bullets &amp; Photo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139700" lvl="1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368300" lvl="2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596900" lvl="3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825500" lvl="4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1054100" lvl="5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1282700" lvl="6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1511300" lvl="7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1739900" lvl="8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" type="body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380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rtl="0">
              <a:spcBef>
                <a:spcPts val="3800"/>
              </a:spcBef>
              <a:spcAft>
                <a:spcPts val="0"/>
              </a:spcAft>
              <a:buSzPts val="1400"/>
              <a:buChar char="•"/>
              <a:defRPr/>
            </a:lvl2pPr>
            <a:lvl3pPr indent="-317500" lvl="2" marL="1371600" rtl="0">
              <a:spcBef>
                <a:spcPts val="380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rtl="0">
              <a:spcBef>
                <a:spcPts val="3800"/>
              </a:spcBef>
              <a:spcAft>
                <a:spcPts val="0"/>
              </a:spcAft>
              <a:buSzPts val="1400"/>
              <a:buChar char="•"/>
              <a:defRPr/>
            </a:lvl4pPr>
            <a:lvl5pPr indent="-317500" lvl="4" marL="2286000" rtl="0">
              <a:spcBef>
                <a:spcPts val="3800"/>
              </a:spcBef>
              <a:spcAft>
                <a:spcPts val="0"/>
              </a:spcAft>
              <a:buSzPts val="1400"/>
              <a:buChar char="•"/>
              <a:defRPr/>
            </a:lvl5pPr>
            <a:lvl6pPr indent="-317500" lvl="5" marL="2743200" rtl="0">
              <a:spcBef>
                <a:spcPts val="4200"/>
              </a:spcBef>
              <a:spcAft>
                <a:spcPts val="0"/>
              </a:spcAft>
              <a:buSzPts val="1400"/>
              <a:buChar char="•"/>
              <a:defRPr/>
            </a:lvl6pPr>
            <a:lvl7pPr indent="-317500" lvl="6" marL="3200400" rtl="0">
              <a:spcBef>
                <a:spcPts val="4200"/>
              </a:spcBef>
              <a:spcAft>
                <a:spcPts val="0"/>
              </a:spcAft>
              <a:buSzPts val="1400"/>
              <a:buChar char="•"/>
              <a:defRPr/>
            </a:lvl7pPr>
            <a:lvl8pPr indent="-317500" lvl="7" marL="3657600" rtl="0">
              <a:spcBef>
                <a:spcPts val="4200"/>
              </a:spcBef>
              <a:spcAft>
                <a:spcPts val="0"/>
              </a:spcAft>
              <a:buSzPts val="1400"/>
              <a:buChar char="•"/>
              <a:defRPr/>
            </a:lvl8pPr>
            <a:lvl9pPr indent="-317500" lvl="8" marL="4114800" rtl="0">
              <a:spcBef>
                <a:spcPts val="42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ullets">
  <p:cSld name="Bullet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/>
          <p:nvPr>
            <p:ph idx="1" type="body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1pPr>
            <a:lvl2pPr indent="-317500" lvl="1" marL="9144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2pPr>
            <a:lvl3pPr indent="-317500" lvl="2" marL="13716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3pPr>
            <a:lvl4pPr indent="-317500" lvl="3" marL="18288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4pPr>
            <a:lvl5pPr indent="-317500" lvl="4" marL="22860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5pPr>
            <a:lvl6pPr indent="-317500" lvl="5" marL="27432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6pPr>
            <a:lvl7pPr indent="-317500" lvl="6" marL="32004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7pPr>
            <a:lvl8pPr indent="-317500" lvl="7" marL="36576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8pPr>
            <a:lvl9pPr indent="-317500" lvl="8" marL="41148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- Center">
  <p:cSld name="Title - Center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7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139700" lvl="1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368300" lvl="2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596900" lvl="3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825500" lvl="4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1054100" lvl="5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1282700" lvl="6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1511300" lvl="7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1739900" lvl="8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 - Vertical">
  <p:cSld name="Photo - Vertical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8"/>
          <p:cNvSpPr txBox="1"/>
          <p:nvPr>
            <p:ph type="title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6" name="Google Shape;26;p8"/>
          <p:cNvSpPr txBox="1"/>
          <p:nvPr>
            <p:ph idx="1" type="body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 algn="ctr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/>
            </a:lvl1pPr>
            <a:lvl2pPr indent="-228600" lvl="1" marL="914400" rtl="0" algn="ctr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/>
            </a:lvl2pPr>
            <a:lvl3pPr indent="-228600" lvl="2" marL="1371600" rtl="0" algn="ctr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/>
            </a:lvl3pPr>
            <a:lvl4pPr indent="-228600" lvl="3" marL="1828800" rtl="0" algn="ctr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/>
            </a:lvl4pPr>
            <a:lvl5pPr indent="-228600" lvl="4" marL="2286000" rtl="0" algn="ctr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/>
            </a:lvl5pPr>
            <a:lvl6pPr indent="-317500" lvl="5" marL="2743200" rtl="0">
              <a:spcBef>
                <a:spcPts val="4200"/>
              </a:spcBef>
              <a:spcAft>
                <a:spcPts val="0"/>
              </a:spcAft>
              <a:buSzPts val="1400"/>
              <a:buChar char="•"/>
              <a:defRPr/>
            </a:lvl6pPr>
            <a:lvl7pPr indent="-317500" lvl="6" marL="3200400" rtl="0">
              <a:spcBef>
                <a:spcPts val="4200"/>
              </a:spcBef>
              <a:spcAft>
                <a:spcPts val="0"/>
              </a:spcAft>
              <a:buSzPts val="1400"/>
              <a:buChar char="•"/>
              <a:defRPr/>
            </a:lvl7pPr>
            <a:lvl8pPr indent="-317500" lvl="7" marL="3657600" rtl="0">
              <a:spcBef>
                <a:spcPts val="4200"/>
              </a:spcBef>
              <a:spcAft>
                <a:spcPts val="0"/>
              </a:spcAft>
              <a:buSzPts val="1400"/>
              <a:buChar char="•"/>
              <a:defRPr/>
            </a:lvl8pPr>
            <a:lvl9pPr indent="-317500" lvl="8" marL="4114800" rtl="0">
              <a:spcBef>
                <a:spcPts val="42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- Top">
  <p:cSld name="Title - Top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139700" lvl="1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368300" lvl="2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596900" lvl="3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825500" lvl="4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1054100" lvl="5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1282700" lvl="6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1511300" lvl="7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1739900" lvl="8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 - 3 Up">
  <p:cSld name="Photo - 3 Up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13970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36830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59690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82550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1054100" lvl="5" marL="0" marR="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1282700" lvl="6" marL="0" marR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1511300" lvl="7" marL="0" marR="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1739900" lvl="8" marL="0" marR="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1pPr>
            <a:lvl2pPr indent="-317500" lvl="1" marL="9144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2pPr>
            <a:lvl3pPr indent="-317500" lvl="2" marL="13716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3pPr>
            <a:lvl4pPr indent="-317500" lvl="3" marL="18288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4pPr>
            <a:lvl5pPr indent="-317500" lvl="4" marL="22860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5pPr>
            <a:lvl6pPr indent="-317500" lvl="5" marL="27432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6pPr>
            <a:lvl7pPr indent="-317500" lvl="6" marL="32004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7pPr>
            <a:lvl8pPr indent="-317500" lvl="7" marL="36576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8pPr>
            <a:lvl9pPr indent="-317500" lvl="8" marL="41148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hyperlink" Target="mailto:username@example.com" TargetMode="External"/><Relationship Id="rId4" Type="http://schemas.openxmlformats.org/officeDocument/2006/relationships/hyperlink" Target="mailto:username@example.com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hyperlink" Target="mailto:user1@foobar.org" TargetMode="External"/><Relationship Id="rId4" Type="http://schemas.openxmlformats.org/officeDocument/2006/relationships/hyperlink" Target="mailto:user1@foobar.org" TargetMode="External"/><Relationship Id="rId5" Type="http://schemas.openxmlformats.org/officeDocument/2006/relationships/image" Target="../media/image2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Basic Linux Security</a:t>
            </a:r>
            <a:endParaRPr/>
          </a:p>
        </p:txBody>
      </p:sp>
      <p:sp>
        <p:nvSpPr>
          <p:cNvPr id="38" name="Google Shape;38;p14"/>
          <p:cNvSpPr txBox="1"/>
          <p:nvPr>
            <p:ph idx="1" type="body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2272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Server Admin Perspective</a:t>
            </a:r>
            <a:endParaRPr b="0" i="0" sz="2272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</a:pPr>
            <a:r>
              <a:t/>
            </a:r>
            <a:endParaRPr b="0" i="0" sz="2272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2272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By: Jared Ledvina (jfledvin)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3"/>
          <p:cNvSpPr txBox="1"/>
          <p:nvPr>
            <p:ph type="title"/>
          </p:nvPr>
        </p:nvSpPr>
        <p:spPr>
          <a:xfrm>
            <a:off x="952500" y="412750"/>
            <a:ext cx="11099800" cy="212090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SSH Tricks</a:t>
            </a:r>
            <a:endParaRPr/>
          </a:p>
        </p:txBody>
      </p:sp>
      <p:sp>
        <p:nvSpPr>
          <p:cNvPr id="94" name="Google Shape;94;p23"/>
          <p:cNvSpPr txBox="1"/>
          <p:nvPr>
            <p:ph idx="1" type="body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4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Reverse SSH Tunnel</a:t>
            </a:r>
            <a:endParaRPr b="0" i="0" sz="40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ctr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4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SSH Config</a:t>
            </a:r>
            <a:endParaRPr b="0" i="0" sz="40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ctr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4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Random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4"/>
          <p:cNvSpPr txBox="1"/>
          <p:nvPr>
            <p:ph type="title"/>
          </p:nvPr>
        </p:nvSpPr>
        <p:spPr>
          <a:xfrm>
            <a:off x="952500" y="412750"/>
            <a:ext cx="11099800" cy="212090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Reverse SSH Tunnel</a:t>
            </a:r>
            <a:endParaRPr/>
          </a:p>
        </p:txBody>
      </p:sp>
      <p:sp>
        <p:nvSpPr>
          <p:cNvPr id="100" name="Google Shape;100;p24"/>
          <p:cNvSpPr txBox="1"/>
          <p:nvPr>
            <p:ph idx="1" type="body"/>
          </p:nvPr>
        </p:nvSpPr>
        <p:spPr>
          <a:xfrm>
            <a:off x="952500" y="2597150"/>
            <a:ext cx="11099801" cy="628650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36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From NAT’ed System:</a:t>
            </a:r>
            <a:endParaRPr b="0" i="0" sz="36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Font typeface="Courier New"/>
              <a:buNone/>
            </a:pPr>
            <a:r>
              <a:rPr b="0" i="0" lang="en-US" sz="2900" u="none" cap="none" strike="noStrik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ssh -R 19999:localhost:22 sourceuser@141.219.xx.x</a:t>
            </a:r>
            <a:endParaRPr b="0" i="0" sz="2900" u="none" cap="none" strike="noStrik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After logging into 141.219.xx.x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Font typeface="Courier New"/>
              <a:buNone/>
            </a:pPr>
            <a:r>
              <a:rPr b="0" i="0" lang="en-US" sz="2900" u="none" cap="none" strike="noStrik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ssh localhost -p 19999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5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~/.ssh/config</a:t>
            </a:r>
            <a:endParaRPr/>
          </a:p>
        </p:txBody>
      </p:sp>
      <p:sp>
        <p:nvSpPr>
          <p:cNvPr id="106" name="Google Shape;106;p25"/>
          <p:cNvSpPr txBox="1"/>
          <p:nvPr>
            <p:ph idx="1" type="body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Example: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ourier New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Host myserver</a:t>
            </a:r>
            <a:endParaRPr b="0" i="0" sz="3200" u="none" cap="none" strike="noStrik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ourier New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 HostName 141.219.123.123</a:t>
            </a:r>
            <a:endParaRPr b="0" i="0" sz="3200" u="none" cap="none" strike="noStrik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ourier New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 Port 12345</a:t>
            </a:r>
            <a:endParaRPr b="0" i="0" sz="3200" u="none" cap="none" strike="noStrik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ourier New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 User bob</a:t>
            </a:r>
            <a:endParaRPr b="0" i="0" sz="3200" u="none" cap="none" strike="noStrik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ourier New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Host other_server</a:t>
            </a:r>
            <a:endParaRPr b="0" i="0" sz="3200" u="none" cap="none" strike="noStrik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ourier New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 HostName test.something.org</a:t>
            </a:r>
            <a:endParaRPr b="0" i="0" sz="3200" u="none" cap="none" strike="noStrik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ourier New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 User alice</a:t>
            </a:r>
            <a:endParaRPr b="0" i="0" sz="3200" u="none" cap="none" strike="noStrik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ourier New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IdentityFile ~/.ssh/herpderp.privatekey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6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Random</a:t>
            </a:r>
            <a:endParaRPr/>
          </a:p>
        </p:txBody>
      </p:sp>
      <p:sp>
        <p:nvSpPr>
          <p:cNvPr id="112" name="Google Shape;112;p26"/>
          <p:cNvSpPr txBox="1"/>
          <p:nvPr>
            <p:ph idx="1" type="body"/>
          </p:nvPr>
        </p:nvSpPr>
        <p:spPr>
          <a:xfrm>
            <a:off x="952500" y="2597150"/>
            <a:ext cx="11099801" cy="628650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224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Redirect Microphone output to remote system:</a:t>
            </a:r>
            <a:endParaRPr b="0" i="0" sz="224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Font typeface="Courier New"/>
              <a:buNone/>
            </a:pPr>
            <a:r>
              <a:rPr b="0" i="0" lang="en-US" sz="2240" u="none" cap="none" strike="noStrik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dd if=/dev/dsp | ssh -C </a:t>
            </a:r>
            <a:r>
              <a:rPr b="0" i="1" lang="en-US" sz="2240" u="none" cap="none" strike="noStrik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user</a:t>
            </a:r>
            <a:r>
              <a:rPr b="0" i="0" lang="en-US" sz="2240" u="none" cap="none" strike="noStrik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@</a:t>
            </a:r>
            <a:r>
              <a:rPr b="0" i="1" lang="en-US" sz="2240" u="none" cap="none" strike="noStrik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host</a:t>
            </a:r>
            <a:r>
              <a:rPr b="0" i="0" lang="en-US" sz="2240" u="none" cap="none" strike="noStrik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dd of=/dev/dsp</a:t>
            </a:r>
            <a:endParaRPr b="0" i="0" sz="2240" u="none" cap="none" strike="noStrik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224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Mount Remote Filesystem on local machine:</a:t>
            </a:r>
            <a:endParaRPr b="0" i="0" sz="224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Font typeface="Courier New"/>
              <a:buNone/>
            </a:pPr>
            <a:r>
              <a:rPr b="0" i="0" lang="en-US" sz="2240" u="none" cap="none" strike="noStrik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sshfs remote-host: local-mount-directory</a:t>
            </a:r>
            <a:endParaRPr b="0" i="0" sz="2240" u="none" cap="none" strike="noStrik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224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Auto reconnect SSH:</a:t>
            </a:r>
            <a:endParaRPr b="0" i="0" sz="224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Font typeface="Courier New"/>
              <a:buNone/>
            </a:pPr>
            <a:r>
              <a:rPr b="0" i="0" lang="en-US" sz="2240" u="none" cap="none" strike="noStrik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autossh -M 0 -o "ServerAliveInterval 45" -o "ServerAliveCountMax 2" </a:t>
            </a:r>
            <a:r>
              <a:rPr b="0" i="0" lang="en-US" sz="2240" u="sng" cap="none" strike="noStrike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3"/>
              </a:rPr>
              <a:t>username@example.com</a:t>
            </a:r>
            <a:endParaRPr b="0" i="0" sz="2240" u="none" cap="none" strike="noStrik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224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Forward ‘GUI’ or ‘X-based’ programs from remote system:</a:t>
            </a:r>
            <a:endParaRPr b="0" i="0" sz="224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Font typeface="Courier New"/>
              <a:buNone/>
            </a:pPr>
            <a:r>
              <a:rPr b="0" i="0" lang="en-US" sz="2240" u="none" cap="none" strike="noStrik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ssh -X </a:t>
            </a:r>
            <a:r>
              <a:rPr b="0" i="0" lang="en-US" sz="2240" u="sng" cap="none" strike="noStrike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4"/>
              </a:rPr>
              <a:t>username@example.com</a:t>
            </a:r>
            <a:endParaRPr b="0" i="0" sz="2240" u="none" cap="none" strike="noStrik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Font typeface="Courier New"/>
              <a:buNone/>
            </a:pPr>
            <a:r>
              <a:rPr b="0" i="0" lang="en-US" sz="2240" u="none" cap="none" strike="noStrik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firefox</a:t>
            </a:r>
            <a:endParaRPr b="0" i="0" sz="2240" u="none" cap="none" strike="noStrik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</a:pPr>
            <a:r>
              <a:t/>
            </a:r>
            <a:endParaRPr b="0" i="0" sz="224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5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36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Why should I even care?</a:t>
            </a:r>
            <a:endParaRPr/>
          </a:p>
        </p:txBody>
      </p:sp>
      <p:pic>
        <p:nvPicPr>
          <p:cNvPr id="44" name="Google Shape;4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75685" y="371177"/>
            <a:ext cx="6453430" cy="64458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6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Threats:</a:t>
            </a:r>
            <a:endParaRPr/>
          </a:p>
        </p:txBody>
      </p:sp>
      <p:sp>
        <p:nvSpPr>
          <p:cNvPr id="50" name="Google Shape;50;p16"/>
          <p:cNvSpPr txBox="1"/>
          <p:nvPr>
            <p:ph idx="1" type="body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Port Scans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57200" lvl="0" marL="4572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Automated Attacks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57200" lvl="0" marL="4572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Your ‘friends’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Dat Firewall</a:t>
            </a:r>
            <a:endParaRPr/>
          </a:p>
        </p:txBody>
      </p:sp>
      <p:pic>
        <p:nvPicPr>
          <p:cNvPr id="56" name="Google Shape;56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25600" y="869950"/>
            <a:ext cx="9753600" cy="544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8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iptables</a:t>
            </a:r>
            <a:endParaRPr/>
          </a:p>
        </p:txBody>
      </p:sp>
      <p:sp>
        <p:nvSpPr>
          <p:cNvPr id="62" name="Google Shape;62;p18"/>
          <p:cNvSpPr txBox="1"/>
          <p:nvPr>
            <p:ph idx="1" type="body"/>
          </p:nvPr>
        </p:nvSpPr>
        <p:spPr>
          <a:xfrm>
            <a:off x="952500" y="2281018"/>
            <a:ext cx="5334000" cy="628650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524740" lvl="0" marL="65809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None/>
            </a:pPr>
            <a:r>
              <a:t/>
            </a:r>
            <a:endParaRPr b="0" i="0" sz="2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658090" lvl="0" marL="658090" marR="0" rtl="0" algn="l">
              <a:spcBef>
                <a:spcPts val="380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Helvetica Neue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Operates in userspace</a:t>
            </a:r>
            <a:endParaRPr b="0" i="0" sz="2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658090" lvl="0" marL="658090" marR="0" rtl="0" algn="l">
              <a:spcBef>
                <a:spcPts val="380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Helvetica Neue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Configures kernel level firewall</a:t>
            </a:r>
            <a:endParaRPr b="0" i="0" sz="2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658090" lvl="0" marL="658090" marR="0" rtl="0" algn="l">
              <a:spcBef>
                <a:spcPts val="380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Helvetica Neue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Rules, rules, rules</a:t>
            </a:r>
            <a:endParaRPr b="0" i="0" sz="2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658090" lvl="0" marL="658090" marR="0" rtl="0" algn="l">
              <a:spcBef>
                <a:spcPts val="380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Helvetica Neue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Simple Stateful Firewall</a:t>
            </a:r>
            <a:endParaRPr/>
          </a:p>
        </p:txBody>
      </p:sp>
      <p:pic>
        <p:nvPicPr>
          <p:cNvPr id="63" name="Google Shape;63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20600" y="4396740"/>
            <a:ext cx="4673601" cy="26873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9"/>
          <p:cNvSpPr txBox="1"/>
          <p:nvPr>
            <p:ph idx="1" type="body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2128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# Generated by iptables-save v1.4.18 on Sun Mar 17 14:21:12 2013</a:t>
            </a:r>
            <a:endParaRPr b="0" i="0" sz="2128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2128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*filter</a:t>
            </a:r>
            <a:endParaRPr b="0" i="0" sz="2128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2128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:INPUT DROP [0:0]</a:t>
            </a:r>
            <a:endParaRPr b="0" i="0" sz="2128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2128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:FORWARD DROP [0:0]</a:t>
            </a:r>
            <a:endParaRPr b="0" i="0" sz="2128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2128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:OUTPUT ACCEPT [0:0]</a:t>
            </a:r>
            <a:endParaRPr b="0" i="0" sz="2128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2128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:TCP - [0:0]</a:t>
            </a:r>
            <a:endParaRPr b="0" i="0" sz="2128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2128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:UDP - [0:0]</a:t>
            </a:r>
            <a:endParaRPr b="0" i="0" sz="2128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2128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-A INPUT -m conntrack --ctstate RELATED,ESTABLISHED -j ACCEPT</a:t>
            </a:r>
            <a:endParaRPr b="0" i="0" sz="2128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2128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-A INPUT -i lo -j ACCEPT</a:t>
            </a:r>
            <a:endParaRPr b="0" i="0" sz="2128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2128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-A INPUT -m conntrack --ctstate INVALID -j DROP</a:t>
            </a:r>
            <a:endParaRPr b="0" i="0" sz="2128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2128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-A INPUT -p icmp -m icmp --icmp-type 8 -m conntrack --ctstate NEW -j ACCEPT</a:t>
            </a:r>
            <a:endParaRPr b="0" i="0" sz="2128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2128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-A INPUT -p udp -m conntrack --ctstate NEW -j UDP</a:t>
            </a:r>
            <a:endParaRPr b="0" i="0" sz="2128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2128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-A INPUT -p tcp -m tcp --tcp-flags FIN,SYN,RST,ACK SYN -m conntrack --ctstate NEW -j TCP</a:t>
            </a:r>
            <a:endParaRPr b="0" i="0" sz="2128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2128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-A INPUT -p udp -j REJECT --reject-with icmp-port-unreachable</a:t>
            </a:r>
            <a:endParaRPr b="0" i="0" sz="2128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2128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-A INPUT -p tcp -j REJECT --reject-with tcp-reset</a:t>
            </a:r>
            <a:endParaRPr b="0" i="0" sz="2128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2128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-A INPUT -j REJECT --reject-with icmp-proto-unreachable</a:t>
            </a:r>
            <a:endParaRPr b="0" i="0" sz="2128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2128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COMMIT</a:t>
            </a:r>
            <a:endParaRPr b="0" i="0" sz="2128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2128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# Completed on Sun Mar 17 14:21:12 2013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0"/>
          <p:cNvSpPr txBox="1"/>
          <p:nvPr>
            <p:ph type="title"/>
          </p:nvPr>
        </p:nvSpPr>
        <p:spPr>
          <a:xfrm>
            <a:off x="1257300" y="6661150"/>
            <a:ext cx="10464801" cy="1422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Remote Access</a:t>
            </a:r>
            <a:endParaRPr/>
          </a:p>
        </p:txBody>
      </p:sp>
      <p:pic>
        <p:nvPicPr>
          <p:cNvPr id="74" name="Google Shape;74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5900" y="1028700"/>
            <a:ext cx="12573000" cy="513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SSH </a:t>
            </a:r>
            <a:endParaRPr/>
          </a:p>
        </p:txBody>
      </p:sp>
      <p:sp>
        <p:nvSpPr>
          <p:cNvPr id="80" name="Google Shape;80;p21"/>
          <p:cNvSpPr txBox="1"/>
          <p:nvPr>
            <p:ph idx="1" type="body"/>
          </p:nvPr>
        </p:nvSpPr>
        <p:spPr>
          <a:xfrm>
            <a:off x="952500" y="2597150"/>
            <a:ext cx="5334000" cy="628650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381000" lvl="0" marL="3810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Helvetica Neue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Secure Socket Shell </a:t>
            </a:r>
            <a:endParaRPr b="0" i="0" sz="2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81000" lvl="0" marL="381000" marR="0" rtl="0" algn="l">
              <a:spcBef>
                <a:spcPts val="380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Helvetica Neue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Traffic is encrypted &amp; secure</a:t>
            </a:r>
            <a:endParaRPr b="0" i="0" sz="2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81000" lvl="0" marL="381000" marR="0" rtl="0" algn="l">
              <a:spcBef>
                <a:spcPts val="380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Helvetica Neue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Simple to setup and use</a:t>
            </a:r>
            <a:endParaRPr b="0" i="0" sz="2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81000" lvl="0" marL="381000" marR="0" rtl="0" algn="l">
              <a:spcBef>
                <a:spcPts val="380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Helvetica Neue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Example:</a:t>
            </a:r>
            <a:endParaRPr b="0" i="0" sz="2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81000" lvl="1" marL="762000" marR="0" rtl="0" algn="l">
              <a:spcBef>
                <a:spcPts val="380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Courier New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ssh </a:t>
            </a:r>
            <a:r>
              <a:rPr b="0" i="0" lang="en-US" sz="2800" u="sng" cap="none" strike="noStrike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3"/>
              </a:rPr>
              <a:t>user1@foobar.org</a:t>
            </a:r>
            <a:endParaRPr b="0" i="0" sz="2800" u="none" cap="none" strike="noStrik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81000" lvl="1" marL="762000" marR="0" rtl="0" algn="l">
              <a:spcBef>
                <a:spcPts val="380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Courier New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ssh </a:t>
            </a:r>
            <a:r>
              <a:rPr b="0" i="0" lang="en-US" sz="2800" u="sng" cap="none" strike="noStrike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4"/>
              </a:rPr>
              <a:t>user1@foobar.org</a:t>
            </a:r>
            <a:r>
              <a:rPr b="0" i="0" lang="en-US" sz="2800" u="none" cap="none" strike="noStrik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-p 12345</a:t>
            </a:r>
            <a:endParaRPr/>
          </a:p>
        </p:txBody>
      </p:sp>
      <p:pic>
        <p:nvPicPr>
          <p:cNvPr id="81" name="Google Shape;81;p2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491374" y="3833420"/>
            <a:ext cx="5787852" cy="38139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2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SSH Keys</a:t>
            </a:r>
            <a:endParaRPr/>
          </a:p>
        </p:txBody>
      </p:sp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952500" y="2597150"/>
            <a:ext cx="11099800" cy="628650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Public/Private Key Pair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57200" lvl="0" marL="4572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User Identification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57200" lvl="0" marL="4572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Optional Password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57200" lvl="0" marL="4572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Example: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57200" lvl="1" marL="9144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ssh-keygen -t rsa -b 4096 -C “whateveryouwant” -f ~/.ssh/herpderp</a:t>
            </a:r>
            <a:endParaRPr/>
          </a:p>
        </p:txBody>
      </p:sp>
      <p:pic>
        <p:nvPicPr>
          <p:cNvPr id="88" name="Google Shape;88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37100" y="3855426"/>
            <a:ext cx="3867602" cy="20427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FF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