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Average"/>
      <p:regular r:id="rId23"/>
    </p:embeddedFont>
    <p:embeddedFont>
      <p:font typeface="Oswald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C4BB107-F216-4509-8CE5-E8A23D6D64FF}">
  <a:tblStyle styleId="{EC4BB107-F216-4509-8CE5-E8A23D6D64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Oswald-regular.fntdata"/><Relationship Id="rId23" Type="http://schemas.openxmlformats.org/officeDocument/2006/relationships/font" Target="fonts/Average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swa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b3e92cc1e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b3e92cc1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2b3e92cc1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2b3e92cc1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b3e92cc1e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b3e92cc1e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b3d5b879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b3d5b879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b3d5b8799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b3d5b8799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b3d5b879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b3d5b879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b3d5b879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b3d5b879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6976b5dd9_2_1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6976b5dd9_2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682f8bc50_0_4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682f8bc5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82f8bc50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82f8bc50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8efddc87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8efddc8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682f8bc50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682f8bc50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18efddc87a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18efddc87a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b3785501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b378550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b3e92cc1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b3e92cc1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b3e92cc1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b3e92cc1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forums.developer.apple.com/thread/79235#277225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twitter.com/CaptainNumbat/status/935696597819756544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involvement.mtu.edu/organization/lug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twitter.com/lemiorhan/status/935581020774117381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twitter.com/patrickwardle/status/935639234437935105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MTU LUG</a:t>
            </a:r>
            <a:endParaRPr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General Meeting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Oh wait someone said you could do this 2 </a:t>
            </a:r>
            <a:r>
              <a:rPr lang="en"/>
              <a:t>weeks</a:t>
            </a:r>
            <a:r>
              <a:rPr lang="en"/>
              <a:t> ago</a:t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https://forums.developer.apple.com/thread/79235#277225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But waits </a:t>
            </a:r>
            <a:r>
              <a:rPr lang="en"/>
              <a:t>it's</a:t>
            </a:r>
            <a:r>
              <a:rPr lang="en"/>
              <a:t> worse</a:t>
            </a:r>
            <a:endParaRPr/>
          </a:p>
        </p:txBody>
      </p:sp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https://twitter.com/CaptainNumbat/status/935696597819756544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Derek’s Presentation on DEs and WMs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Linux Windows Managers</a:t>
            </a:r>
            <a:endParaRPr/>
          </a:p>
        </p:txBody>
      </p:sp>
      <p:sp>
        <p:nvSpPr>
          <p:cNvPr id="134" name="Google Shape;134;p25"/>
          <p:cNvSpPr txBox="1"/>
          <p:nvPr>
            <p:ph idx="1" type="body"/>
          </p:nvPr>
        </p:nvSpPr>
        <p:spPr>
          <a:xfrm>
            <a:off x="311700" y="1152475"/>
            <a:ext cx="426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WM versus Desktop Environments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DE &gt; WM &gt; X ( kind of 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Desktop Environments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GNOME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KDE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Cinnamon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Common Window Managers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Awesome ( awesomewm 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</a:t>
            </a:r>
            <a:r>
              <a:rPr lang="en" sz="1800"/>
              <a:t>3 / sway 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Xmonad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compiz</a:t>
            </a:r>
            <a:endParaRPr sz="1800"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4716725" y="1152475"/>
            <a:ext cx="426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Three Types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Stacking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Tiling</a:t>
            </a:r>
            <a:endParaRPr sz="1800"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Dynamic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/>
              <a:t>Can operate in two modes</a:t>
            </a:r>
            <a:endParaRPr/>
          </a:p>
          <a:p>
            <a:pPr indent="-3429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/>
              <a:t>Independent or part of DE</a:t>
            </a:r>
            <a:endParaRPr sz="1800"/>
          </a:p>
          <a:p>
            <a: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Gnome/Compiz</a:t>
            </a:r>
            <a:endParaRPr sz="1800"/>
          </a:p>
          <a:p>
            <a:pPr indent="-3429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en" sz="1800"/>
              <a:t>Unity/Metacity</a:t>
            </a:r>
            <a:endParaRPr sz="1800"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t/>
            </a:r>
            <a:endParaRPr sz="18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WM Types Illustrated</a:t>
            </a:r>
            <a:endParaRPr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600" y="1754775"/>
            <a:ext cx="3980076" cy="298505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/>
          <p:nvPr/>
        </p:nvSpPr>
        <p:spPr>
          <a:xfrm>
            <a:off x="1224975" y="1315450"/>
            <a:ext cx="14199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Stacking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43100" y="1754775"/>
            <a:ext cx="4776064" cy="29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/>
          <p:nvPr/>
        </p:nvSpPr>
        <p:spPr>
          <a:xfrm>
            <a:off x="6019750" y="1315450"/>
            <a:ext cx="1419900" cy="43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Tiling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 and Cons</a:t>
            </a:r>
            <a:endParaRPr/>
          </a:p>
        </p:txBody>
      </p:sp>
      <p:graphicFrame>
        <p:nvGraphicFramePr>
          <p:cNvPr id="150" name="Google Shape;150;p27"/>
          <p:cNvGraphicFramePr/>
          <p:nvPr/>
        </p:nvGraphicFramePr>
        <p:xfrm>
          <a:off x="311700" y="11524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{EC4BB107-F216-4509-8CE5-E8A23D6D64FF}</a:tableStyleId>
              </a:tblPr>
              <a:tblGrid>
                <a:gridCol w="4239425"/>
                <a:gridCol w="4281175"/>
              </a:tblGrid>
              <a:tr h="38866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Pros</a:t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verage"/>
                        <a:buChar char="●"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Light weight</a:t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verage"/>
                        <a:buChar char="●"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Extremely customizable</a:t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verage"/>
                        <a:buChar char="●"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Can be a proficiency booster</a:t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verage"/>
                        <a:buChar char="●"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Gain more in-depth knowledge</a:t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verage"/>
                        <a:buChar char="●"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Keyboard Centric</a:t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Cons</a:t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verage"/>
                        <a:buChar char="●"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Steep learning curve ( time )</a:t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verage"/>
                        <a:buChar char="●"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Missing many convenient things</a:t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429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verage"/>
                        <a:buChar char="○"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Writing your own sound controls</a:t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42900" lvl="1" marL="9144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verage"/>
                        <a:buChar char="○"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Writing your own screen locker</a:t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verage"/>
                        <a:buChar char="●"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Not oriented to graphical applications</a:t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-342900" lvl="0" marL="45720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ts val="1800"/>
                        <a:buFont typeface="Average"/>
                        <a:buChar char="●"/>
                      </a:pPr>
                      <a:r>
                        <a:rPr lang="en" sz="1800">
                          <a:solidFill>
                            <a:schemeClr val="accent3"/>
                          </a:solidFill>
                          <a:latin typeface="Average"/>
                          <a:ea typeface="Average"/>
                          <a:cs typeface="Average"/>
                          <a:sym typeface="Average"/>
                        </a:rPr>
                        <a:t>User friendly</a:t>
                      </a:r>
                      <a:endParaRPr sz="1800">
                        <a:solidFill>
                          <a:schemeClr val="accent3"/>
                        </a:solidFill>
                        <a:latin typeface="Average"/>
                        <a:ea typeface="Average"/>
                        <a:cs typeface="Average"/>
                        <a:sym typeface="Average"/>
                      </a:endParaRPr>
                    </a:p>
                    <a:p>
                      <a:pPr indent="0" lvl="0" marL="0" rtl="0" algn="l">
                        <a:spcBef>
                          <a:spcPts val="16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/r/unixporn</a:t>
            </a:r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566726" cy="347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0949" y="1642577"/>
            <a:ext cx="4958826" cy="3099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What fun thing did you do</a:t>
            </a:r>
            <a:endParaRPr sz="36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 this week?</a:t>
            </a:r>
            <a:endParaRPr sz="3600"/>
          </a:p>
        </p:txBody>
      </p:sp>
      <p:sp>
        <p:nvSpPr>
          <p:cNvPr id="163" name="Google Shape;163;p29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did you break?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Announcements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New Meeting Time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Wednesday @ 7 in Rekhi G009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eBoard Updates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Pres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VP update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Server Team update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on Involvement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https://www.involvement.mtu.edu/organization/lug</a:t>
            </a:r>
            <a:endParaRPr/>
          </a:p>
        </p:txBody>
      </p:sp>
      <p:pic>
        <p:nvPicPr>
          <p:cNvPr descr="Screenshot from 2015-11-06 10-33-36.png"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36675" y="2028172"/>
            <a:ext cx="7273798" cy="261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 lug-l</a:t>
            </a:r>
            <a:endParaRPr/>
          </a:p>
        </p:txBody>
      </p:sp>
      <p:pic>
        <p:nvPicPr>
          <p:cNvPr descr="Screenshot from 2015-09-17 20-03-21.png"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4725" y="1017725"/>
            <a:ext cx="5329275" cy="287902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 txBox="1"/>
          <p:nvPr/>
        </p:nvSpPr>
        <p:spPr>
          <a:xfrm>
            <a:off x="441450" y="1444725"/>
            <a:ext cx="3016500" cy="277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Join us on;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Slack mtulug.slack.com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○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Use mtu email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IRC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THESE ------------------&gt;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Shell Server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Account if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have been to three general meetings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shell.lug.mtu.edu</a:t>
            </a:r>
            <a:endParaRPr/>
          </a:p>
        </p:txBody>
      </p:sp>
      <p:pic>
        <p:nvPicPr>
          <p:cNvPr descr="Screenshot from 2015-12-10 21-56-24.png"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7900" y="2109703"/>
            <a:ext cx="6302599" cy="25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#iamroot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Apple is bad and should feel bad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tweet that started it?</a:t>
            </a:r>
            <a:endParaRPr/>
          </a:p>
        </p:txBody>
      </p:sp>
      <p:sp>
        <p:nvSpPr>
          <p:cNvPr id="105" name="Google Shape;105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https://twitter.com/lemiorhan/status/935581020774117381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Oh yeah </a:t>
            </a:r>
            <a:r>
              <a:rPr lang="en"/>
              <a:t>remotely</a:t>
            </a:r>
            <a:r>
              <a:rPr lang="en"/>
              <a:t> </a:t>
            </a:r>
            <a:r>
              <a:rPr lang="en"/>
              <a:t>exploitable</a:t>
            </a:r>
            <a:r>
              <a:rPr lang="en"/>
              <a:t> too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https://twitter.com/patrickwardle/status/935639234437935105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