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verage"/>
      <p:regular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swald-regular.fntdata"/><Relationship Id="rId16" Type="http://schemas.openxmlformats.org/officeDocument/2006/relationships/font" Target="fonts/Average-regular.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adf59d50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adf59d50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976b5dd9_2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6976b5dd9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682f8bc50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82f8bc50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682f8bc5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82f8bc5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efddc8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8efddc8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82f8bc50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82f8bc50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8efddc87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8efddc87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adf59d5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adf59d5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df59d50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df59d50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adf59d50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adf59d50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nanocon-l@mt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nvolvement.mtu.edu/organization/lug"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MTU LUG</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General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 </a:t>
            </a:r>
            <a:r>
              <a:rPr lang="en"/>
              <a:t>being</a:t>
            </a:r>
            <a:r>
              <a:rPr lang="en"/>
              <a:t> held </a:t>
            </a:r>
            <a:r>
              <a:rPr lang="en"/>
              <a:t>indefinitely</a:t>
            </a:r>
            <a:r>
              <a:rPr lang="en"/>
              <a:t> </a:t>
            </a:r>
            <a:r>
              <a:rPr lang="en"/>
              <a:t>without</a:t>
            </a:r>
            <a:r>
              <a:rPr lang="en"/>
              <a:t> </a:t>
            </a:r>
            <a:r>
              <a:rPr lang="en"/>
              <a:t>charges</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 former Philadelphia police officer has been in jail for 2 years after invoicing this 5th amendment rights to no provide the password to his hard drives.</a:t>
            </a:r>
            <a:endParaRPr/>
          </a:p>
          <a:p>
            <a:pPr indent="0" lvl="0" marL="0" rtl="0" algn="l">
              <a:spcBef>
                <a:spcPts val="1600"/>
              </a:spcBef>
              <a:spcAft>
                <a:spcPts val="0"/>
              </a:spcAft>
              <a:buNone/>
            </a:pPr>
            <a:r>
              <a:rPr lang="en"/>
              <a:t>Currently no charges have been brought against this man</a:t>
            </a:r>
            <a:endParaRPr/>
          </a:p>
          <a:p>
            <a:pPr indent="0" lvl="0" marL="0" rtl="0" algn="l">
              <a:spcBef>
                <a:spcPts val="1600"/>
              </a:spcBef>
              <a:spcAft>
                <a:spcPts val="1600"/>
              </a:spcAft>
              <a:buNone/>
            </a:pPr>
            <a:r>
              <a:rPr lang="en"/>
              <a:t>Courts have said that finding illegal things on his HD is a “foregone conclusion”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What fun thing did you do</a:t>
            </a:r>
            <a:endParaRPr sz="3600"/>
          </a:p>
          <a:p>
            <a:pPr indent="0" lvl="0" marL="0" rtl="0" algn="ctr">
              <a:spcBef>
                <a:spcPts val="0"/>
              </a:spcBef>
              <a:spcAft>
                <a:spcPts val="0"/>
              </a:spcAft>
              <a:buNone/>
            </a:pPr>
            <a:r>
              <a:rPr lang="en" sz="3600"/>
              <a:t> this week?</a:t>
            </a:r>
            <a:endParaRPr sz="3600"/>
          </a:p>
        </p:txBody>
      </p:sp>
      <p:sp>
        <p:nvSpPr>
          <p:cNvPr id="123" name="Google Shape;123;p2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did you break?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Announcements</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Nanocon? (still here?)</a:t>
            </a:r>
            <a:endParaRPr/>
          </a:p>
          <a:p>
            <a:pPr indent="-317500" lvl="1" marL="914400" rtl="0" algn="l">
              <a:spcBef>
                <a:spcPts val="0"/>
              </a:spcBef>
              <a:spcAft>
                <a:spcPts val="0"/>
              </a:spcAft>
              <a:buSzPts val="1400"/>
              <a:buChar char="○"/>
            </a:pPr>
            <a:r>
              <a:rPr lang="en" u="sng">
                <a:solidFill>
                  <a:schemeClr val="hlink"/>
                </a:solidFill>
                <a:hlinkClick r:id="rId3"/>
              </a:rPr>
              <a:t>nanocon-l@mtu.edu</a:t>
            </a:r>
            <a:endParaRPr/>
          </a:p>
          <a:p>
            <a:pPr indent="-317500" lvl="1" marL="914400" rtl="0" algn="l">
              <a:spcBef>
                <a:spcPts val="0"/>
              </a:spcBef>
              <a:spcAft>
                <a:spcPts val="0"/>
              </a:spcAft>
              <a:buSzPts val="1400"/>
              <a:buChar char="○"/>
            </a:pPr>
            <a:r>
              <a:rPr lang="en"/>
              <a:t>Wednesday 6PM -- Fisher 131(TBH who knows?)</a:t>
            </a:r>
            <a:endParaRPr/>
          </a:p>
          <a:p>
            <a:pPr indent="-342900" lvl="0" marL="457200" rtl="0" algn="l">
              <a:spcBef>
                <a:spcPts val="0"/>
              </a:spcBef>
              <a:spcAft>
                <a:spcPts val="0"/>
              </a:spcAft>
              <a:buSzPts val="1800"/>
              <a:buChar char="●"/>
            </a:pPr>
            <a:r>
              <a:rPr lang="en"/>
              <a:t>New Meeting Time</a:t>
            </a:r>
            <a:endParaRPr/>
          </a:p>
          <a:p>
            <a:pPr indent="-317500" lvl="1" marL="914400" rtl="0" algn="l">
              <a:spcBef>
                <a:spcPts val="0"/>
              </a:spcBef>
              <a:spcAft>
                <a:spcPts val="0"/>
              </a:spcAft>
              <a:buSzPts val="1400"/>
              <a:buChar char="○"/>
            </a:pPr>
            <a:r>
              <a:rPr lang="en"/>
              <a:t>Wednesday @ 7 in Rekhi G009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eBoard Updates</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Pres update</a:t>
            </a:r>
            <a:endParaRPr/>
          </a:p>
          <a:p>
            <a:pPr indent="-342900" lvl="0" marL="457200" rtl="0" algn="l">
              <a:spcBef>
                <a:spcPts val="0"/>
              </a:spcBef>
              <a:spcAft>
                <a:spcPts val="0"/>
              </a:spcAft>
              <a:buSzPts val="1800"/>
              <a:buChar char="●"/>
            </a:pPr>
            <a:r>
              <a:rPr lang="en"/>
              <a:t>VP update</a:t>
            </a:r>
            <a:endParaRPr/>
          </a:p>
          <a:p>
            <a:pPr indent="-342900" lvl="0" marL="457200" rtl="0" algn="l">
              <a:spcBef>
                <a:spcPts val="0"/>
              </a:spcBef>
              <a:spcAft>
                <a:spcPts val="0"/>
              </a:spcAft>
              <a:buSzPts val="1800"/>
              <a:buChar char="●"/>
            </a:pPr>
            <a:r>
              <a:rPr lang="en"/>
              <a:t>Server Team update</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 on Involvement</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https://www.involvement.mtu.edu/organization/lug</a:t>
            </a:r>
            <a:endParaRPr/>
          </a:p>
        </p:txBody>
      </p:sp>
      <p:pic>
        <p:nvPicPr>
          <p:cNvPr descr="Screenshot from 2015-11-06 10-33-36.png" id="79" name="Google Shape;79;p16"/>
          <p:cNvPicPr preferRelativeResize="0"/>
          <p:nvPr/>
        </p:nvPicPr>
        <p:blipFill>
          <a:blip r:embed="rId4">
            <a:alphaModFix/>
          </a:blip>
          <a:stretch>
            <a:fillRect/>
          </a:stretch>
        </p:blipFill>
        <p:spPr>
          <a:xfrm>
            <a:off x="736675" y="2028172"/>
            <a:ext cx="7273798" cy="2617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 lug-l</a:t>
            </a:r>
            <a:endParaRPr/>
          </a:p>
        </p:txBody>
      </p:sp>
      <p:pic>
        <p:nvPicPr>
          <p:cNvPr descr="Screenshot from 2015-09-17 20-03-21.png" id="85" name="Google Shape;85;p17"/>
          <p:cNvPicPr preferRelativeResize="0"/>
          <p:nvPr/>
        </p:nvPicPr>
        <p:blipFill>
          <a:blip r:embed="rId3">
            <a:alphaModFix/>
          </a:blip>
          <a:stretch>
            <a:fillRect/>
          </a:stretch>
        </p:blipFill>
        <p:spPr>
          <a:xfrm>
            <a:off x="3814725" y="1017725"/>
            <a:ext cx="5329275" cy="2879025"/>
          </a:xfrm>
          <a:prstGeom prst="rect">
            <a:avLst/>
          </a:prstGeom>
          <a:noFill/>
          <a:ln>
            <a:noFill/>
          </a:ln>
        </p:spPr>
      </p:pic>
      <p:sp>
        <p:nvSpPr>
          <p:cNvPr id="86" name="Google Shape;86;p17"/>
          <p:cNvSpPr txBox="1"/>
          <p:nvPr/>
        </p:nvSpPr>
        <p:spPr>
          <a:xfrm>
            <a:off x="441450" y="1444725"/>
            <a:ext cx="3016500" cy="27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Join us on;</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Slack mtulug.slack.com</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Use mtu email</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IRC</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THESE ------------------&gt;</a:t>
            </a:r>
            <a:endParaRPr sz="1800">
              <a:solidFill>
                <a:schemeClr val="accent3"/>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Shell Server</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Account if</a:t>
            </a:r>
            <a:endParaRPr/>
          </a:p>
          <a:p>
            <a:pPr indent="-317500" lvl="1" marL="914400" rtl="0" algn="l">
              <a:spcBef>
                <a:spcPts val="0"/>
              </a:spcBef>
              <a:spcAft>
                <a:spcPts val="0"/>
              </a:spcAft>
              <a:buSzPts val="1400"/>
              <a:buChar char="○"/>
            </a:pPr>
            <a:r>
              <a:rPr lang="en"/>
              <a:t>have been to three general meetings</a:t>
            </a:r>
            <a:endParaRPr/>
          </a:p>
          <a:p>
            <a:pPr indent="-342900" lvl="0" marL="457200" rtl="0" algn="l">
              <a:spcBef>
                <a:spcPts val="0"/>
              </a:spcBef>
              <a:spcAft>
                <a:spcPts val="0"/>
              </a:spcAft>
              <a:buSzPts val="1800"/>
              <a:buChar char="●"/>
            </a:pPr>
            <a:r>
              <a:rPr lang="en"/>
              <a:t>shell.lug.mtu.edu</a:t>
            </a:r>
            <a:endParaRPr/>
          </a:p>
        </p:txBody>
      </p:sp>
      <p:pic>
        <p:nvPicPr>
          <p:cNvPr descr="Screenshot from 2015-12-10 21-56-24.png" id="93" name="Google Shape;93;p18"/>
          <p:cNvPicPr preferRelativeResize="0"/>
          <p:nvPr/>
        </p:nvPicPr>
        <p:blipFill>
          <a:blip r:embed="rId3">
            <a:alphaModFix/>
          </a:blip>
          <a:stretch>
            <a:fillRect/>
          </a:stretch>
        </p:blipFill>
        <p:spPr>
          <a:xfrm>
            <a:off x="1257900" y="2109703"/>
            <a:ext cx="6302599" cy="253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Fricosu (real estate)</a:t>
            </a:r>
            <a:endParaRPr/>
          </a:p>
          <a:p>
            <a:pPr indent="-317500" lvl="1" marL="914400" rtl="0" algn="l">
              <a:spcBef>
                <a:spcPts val="0"/>
              </a:spcBef>
              <a:spcAft>
                <a:spcPts val="0"/>
              </a:spcAft>
              <a:buSzPts val="1400"/>
              <a:buChar char="○"/>
            </a:pPr>
            <a:r>
              <a:rPr lang="en"/>
              <a:t>government seized an encrypted laptop ...  asked the court to compel Fricosu to type the password into the computer or turn over a decrypted version ... government offered Fricosu limited immunity, no guarantees information on the computer against her wouldn’t be used.</a:t>
            </a:r>
            <a:endParaRPr/>
          </a:p>
          <a:p>
            <a:pPr indent="-342900" lvl="0" marL="457200" rtl="0" algn="l">
              <a:spcBef>
                <a:spcPts val="0"/>
              </a:spcBef>
              <a:spcAft>
                <a:spcPts val="0"/>
              </a:spcAft>
              <a:buSzPts val="1800"/>
              <a:buChar char="●"/>
            </a:pPr>
            <a:r>
              <a:rPr lang="en"/>
              <a:t>EFF argued in an amicus brief in July 2011 that the demand is contrary to the Constitution, forcing Fricosu to become a witness against herself.</a:t>
            </a:r>
            <a:endParaRPr/>
          </a:p>
          <a:p>
            <a:pPr indent="-342900" lvl="0" marL="457200" rtl="0" algn="l">
              <a:spcBef>
                <a:spcPts val="0"/>
              </a:spcBef>
              <a:spcAft>
                <a:spcPts val="0"/>
              </a:spcAft>
              <a:buSzPts val="1800"/>
              <a:buChar char="●"/>
            </a:pPr>
            <a:r>
              <a:rPr lang="en"/>
              <a:t>A court ruled in January 2012 that she could be forced to turn over a decrypted version of the information on the laptop.</a:t>
            </a:r>
            <a:endParaRPr/>
          </a:p>
          <a:p>
            <a:pPr indent="-317500" lvl="1" marL="914400" rtl="0" algn="l">
              <a:spcBef>
                <a:spcPts val="0"/>
              </a:spcBef>
              <a:spcAft>
                <a:spcPts val="0"/>
              </a:spcAft>
              <a:buSzPts val="1400"/>
              <a:buChar char="○"/>
            </a:pPr>
            <a:r>
              <a:rPr lang="en"/>
              <a:t>All Writs Act (1789)</a:t>
            </a:r>
            <a:endParaRPr/>
          </a:p>
          <a:p>
            <a:pPr indent="-317500" lvl="2" marL="1371600" rtl="0" algn="l">
              <a:spcBef>
                <a:spcPts val="0"/>
              </a:spcBef>
              <a:spcAft>
                <a:spcPts val="0"/>
              </a:spcAft>
              <a:buSzPts val="1400"/>
              <a:buChar char="■"/>
            </a:pPr>
            <a:r>
              <a:rPr lang="en"/>
              <a:t>"issue all writs necessary or appropriate in aid of their respective jurisdictions and agreeable to the usages and principles of law.”</a:t>
            </a:r>
            <a:endParaRPr/>
          </a:p>
          <a:p>
            <a:pPr indent="-342900" lvl="0" marL="457200" rtl="0" algn="l">
              <a:spcBef>
                <a:spcPts val="0"/>
              </a:spcBef>
              <a:spcAft>
                <a:spcPts val="0"/>
              </a:spcAft>
              <a:buSzPts val="1800"/>
              <a:buChar char="●"/>
            </a:pPr>
            <a:r>
              <a:rPr lang="en"/>
              <a:t>Attorney claimed it was possible she didn't remember the password.</a:t>
            </a:r>
            <a:endParaRPr/>
          </a:p>
          <a:p>
            <a:pPr indent="-342900" lvl="0" marL="457200" rtl="0" algn="l">
              <a:spcBef>
                <a:spcPts val="0"/>
              </a:spcBef>
              <a:spcAft>
                <a:spcPts val="0"/>
              </a:spcAft>
              <a:buSzPts val="1800"/>
              <a:buChar char="●"/>
            </a:pPr>
            <a:r>
              <a:rPr lang="en"/>
              <a:t>Ex-husband gave cops list passwords.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 cont.</a:t>
            </a:r>
            <a:endParaRPr/>
          </a:p>
          <a:p>
            <a:pPr indent="0" lvl="0" marL="0" rtl="0" algn="l">
              <a:spcBef>
                <a:spcPts val="0"/>
              </a:spcBef>
              <a:spcAft>
                <a:spcPts val="0"/>
              </a:spcAft>
              <a:buNone/>
            </a:pPr>
            <a:r>
              <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JOHN DOE (2011 - CP)</a:t>
            </a:r>
            <a:endParaRPr/>
          </a:p>
          <a:p>
            <a:pPr indent="-317500" lvl="1" marL="914400" rtl="0" algn="l">
              <a:spcBef>
                <a:spcPts val="0"/>
              </a:spcBef>
              <a:spcAft>
                <a:spcPts val="0"/>
              </a:spcAft>
              <a:buSzPts val="1400"/>
              <a:buChar char="○"/>
            </a:pPr>
            <a:r>
              <a:rPr lang="en"/>
              <a:t>“Doe appeared before the grand jury and refused to decrypt the hard drives.”</a:t>
            </a:r>
            <a:endParaRPr/>
          </a:p>
          <a:p>
            <a:pPr indent="-317500" lvl="1" marL="914400" rtl="0" algn="l">
              <a:spcBef>
                <a:spcPts val="0"/>
              </a:spcBef>
              <a:spcAft>
                <a:spcPts val="0"/>
              </a:spcAft>
              <a:buSzPts val="1400"/>
              <a:buChar char="○"/>
            </a:pPr>
            <a:r>
              <a:rPr lang="en"/>
              <a:t>“Doe, responding, explained that he invoked his Fifth Amendment privilege against self-incrimination because the Government’s use of the decrypted contents of the hard drives would constitute derivative use of his immunized testimony, use not protected by the district court’s grant of immunity. An alternative reason Doe gave as to why the court should not hold him in contempt was his inability to decrypt the drives. “</a:t>
            </a:r>
            <a:endParaRPr/>
          </a:p>
          <a:p>
            <a:pPr indent="-317500" lvl="2" marL="1371600" rtl="0" algn="l">
              <a:spcBef>
                <a:spcPts val="0"/>
              </a:spcBef>
              <a:spcAft>
                <a:spcPts val="0"/>
              </a:spcAft>
              <a:buSzPts val="1400"/>
              <a:buChar char="■"/>
            </a:pPr>
            <a:r>
              <a:rPr lang="en"/>
              <a:t>“The court rejected Doe’s alternative explanations, adjudged him in contempt of court, and ordered him incarcerated. Doe now appeals the court’s judgment”</a:t>
            </a:r>
            <a:endParaRPr/>
          </a:p>
          <a:p>
            <a:pPr indent="-317500" lvl="1" marL="914400" rtl="0" algn="l">
              <a:spcBef>
                <a:spcPts val="0"/>
              </a:spcBef>
              <a:spcAft>
                <a:spcPts val="0"/>
              </a:spcAft>
              <a:buSzPts val="1400"/>
              <a:buChar char="○"/>
            </a:pPr>
            <a:r>
              <a:rPr lang="en"/>
              <a:t>“It was in an attempt to avoid this constitutional issue that the U.S. Attorney requested that the district court grant Doe the limited act-of-production immunity. ”</a:t>
            </a:r>
            <a:endParaRPr/>
          </a:p>
          <a:p>
            <a:pPr indent="-317500" lvl="2" marL="1371600" rtl="0" algn="l">
              <a:spcBef>
                <a:spcPts val="0"/>
              </a:spcBef>
              <a:spcAft>
                <a:spcPts val="0"/>
              </a:spcAft>
              <a:buSzPts val="1400"/>
              <a:buChar char="■"/>
            </a:pPr>
            <a:r>
              <a:rPr lang="en"/>
              <a:t>^ We will not hold the fact that you gave us the passphrase against you, just the content it gives us.</a:t>
            </a:r>
            <a:endParaRPr/>
          </a:p>
          <a:p>
            <a:pPr indent="-317500" lvl="1" marL="914400" rtl="0" algn="l">
              <a:spcBef>
                <a:spcPts val="0"/>
              </a:spcBef>
              <a:spcAft>
                <a:spcPts val="0"/>
              </a:spcAft>
              <a:buSzPts val="1400"/>
              <a:buChar char="○"/>
            </a:pPr>
            <a:r>
              <a:rPr lang="en"/>
              <a:t>“At the conclusion of the hearing, the district court held Doe in contempt and committed him to the custody of the United States Marshal”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 cont.</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JOHN DOE (2011 - CP) cont.</a:t>
            </a:r>
            <a:endParaRPr/>
          </a:p>
          <a:p>
            <a:pPr indent="-317500" lvl="1" marL="914400" rtl="0" algn="l">
              <a:spcBef>
                <a:spcPts val="0"/>
              </a:spcBef>
              <a:spcAft>
                <a:spcPts val="0"/>
              </a:spcAft>
              <a:buSzPts val="1400"/>
              <a:buChar char="○"/>
            </a:pPr>
            <a:r>
              <a:rPr lang="en"/>
              <a:t>“We hold that Doe properly invoked the Fifth Amendment privilege.   In response, the Government chose not give him the immunity the Fifth Amendment and 18 U.S.C. § 6002 mandate, and the district court acquiesced.   Stripped of Fifth Amendment protection, Doe refused to produce the unencrypted contents of the hard drives.   The refusal was justified, and the district court erred in adjudging him in civil contempt.   The district court's judgment is accordingly REVERSED.”</a:t>
            </a:r>
            <a:endParaRPr/>
          </a:p>
          <a:p>
            <a:pPr indent="-317500" lvl="2" marL="1371600" rtl="0" algn="l">
              <a:spcBef>
                <a:spcPts val="0"/>
              </a:spcBef>
              <a:spcAft>
                <a:spcPts val="0"/>
              </a:spcAft>
              <a:buSzPts val="1400"/>
              <a:buChar char="■"/>
            </a:pPr>
            <a:r>
              <a:rPr lang="en"/>
              <a:t>^ February 23, 2012</a:t>
            </a:r>
            <a:endParaRPr/>
          </a:p>
          <a:p>
            <a:pPr indent="-317500" lvl="1" marL="914400" rtl="0" algn="l">
              <a:spcBef>
                <a:spcPts val="0"/>
              </a:spcBef>
              <a:spcAft>
                <a:spcPts val="0"/>
              </a:spcAft>
              <a:buSzPts val="1400"/>
              <a:buChar char="○"/>
            </a:pPr>
            <a:r>
              <a:rPr lang="en"/>
              <a:t>Found to be in contempt (and incarcerated) April 7, 2011</a:t>
            </a:r>
            <a:endParaRPr/>
          </a:p>
          <a:p>
            <a:pPr indent="-317500" lvl="2" marL="1371600" rtl="0" algn="l">
              <a:spcBef>
                <a:spcPts val="0"/>
              </a:spcBef>
              <a:spcAft>
                <a:spcPts val="0"/>
              </a:spcAft>
              <a:buSzPts val="1400"/>
              <a:buChar char="■"/>
            </a:pPr>
            <a:r>
              <a:rPr lang="en"/>
              <a:t>10 months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