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Average"/>
      <p:regular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Oswald-regular.fntdata"/><Relationship Id="rId10" Type="http://schemas.openxmlformats.org/officeDocument/2006/relationships/slide" Target="slides/slide6.xml"/><Relationship Id="rId21" Type="http://schemas.openxmlformats.org/officeDocument/2006/relationships/font" Target="fonts/Average-regular.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be494fd6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be494fd6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73d85a8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73d85a8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73d85a8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73d85a8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e494fd65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e494fd65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73d85a8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73d85a8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73d85a8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73d85a8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73d85a8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73d85a8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73d85a8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73d85a8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e494fd6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e494fd6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29bf2bb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29bf2bb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e494fd6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e494fd6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e0c80b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e0c80b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73d85a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73d85a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73d85a8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73d85a8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73d85a8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73d85a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73d85a8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273d85a8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mtulug.slack.com/"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involvement.mtu.edu/organization/lug"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hell.lug.mtu.edu" TargetMode="External"/><Relationship Id="rId4" Type="http://schemas.openxmlformats.org/officeDocument/2006/relationships/hyperlink" Target="mailto:lug-server-admins-l@mt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lug-l@mtu.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MTU LUG</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Elections!!!!</a:t>
            </a:r>
            <a:br>
              <a:rPr lang="en"/>
            </a:br>
            <a:r>
              <a:rPr lang="en"/>
              <a:t>2016-03-25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Treasurer</a:t>
            </a:r>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treasurer shall keep records of all income, expenditures, and other financial matters. S/he will prepare a budget before the end of the spring semester with the assistance of the outgoing treasurer.</a:t>
            </a:r>
            <a:endParaRPr/>
          </a:p>
          <a:p>
            <a:pPr indent="-342900" lvl="0" marL="457200" rtl="0" algn="l">
              <a:spcBef>
                <a:spcPts val="1600"/>
              </a:spcBef>
              <a:spcAft>
                <a:spcPts val="0"/>
              </a:spcAft>
              <a:buSzPts val="1800"/>
              <a:buChar char="●"/>
            </a:pPr>
            <a:r>
              <a:rPr lang="en"/>
              <a:t>Brennan Lautner</a:t>
            </a:r>
            <a:endParaRPr/>
          </a:p>
          <a:p>
            <a:pPr indent="-342900" lvl="0" marL="457200" rtl="0" algn="l">
              <a:spcBef>
                <a:spcPts val="0"/>
              </a:spcBef>
              <a:spcAft>
                <a:spcPts val="0"/>
              </a:spcAft>
              <a:buSzPts val="1800"/>
              <a:buChar char="●"/>
            </a:pPr>
            <a:r>
              <a:rPr lang="en"/>
              <a:t>Jake Black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Systems Administrator</a:t>
            </a:r>
            <a:endParaRPr/>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 maintains services, security, user authorization, and hardware.</a:t>
            </a:r>
            <a:endParaRPr/>
          </a:p>
          <a:p>
            <a:pPr indent="-342900" lvl="0" marL="457200" rtl="0" algn="l">
              <a:spcBef>
                <a:spcPts val="1600"/>
              </a:spcBef>
              <a:spcAft>
                <a:spcPts val="0"/>
              </a:spcAft>
              <a:buSzPts val="1800"/>
              <a:buChar char="●"/>
            </a:pPr>
            <a:r>
              <a:rPr lang="en"/>
              <a:t>Alec Hitchiner</a:t>
            </a:r>
            <a:endParaRPr/>
          </a:p>
          <a:p>
            <a:pPr indent="-342900" lvl="0" marL="457200" rtl="0" algn="l">
              <a:spcBef>
                <a:spcPts val="0"/>
              </a:spcBef>
              <a:spcAft>
                <a:spcPts val="0"/>
              </a:spcAft>
              <a:buSzPts val="1800"/>
              <a:buChar char="●"/>
            </a:pPr>
            <a:r>
              <a:rPr lang="en"/>
              <a:t>Alex Roberts</a:t>
            </a:r>
            <a:endParaRPr/>
          </a:p>
          <a:p>
            <a:pPr indent="-342900" lvl="0" marL="457200" rtl="0" algn="l">
              <a:spcBef>
                <a:spcPts val="0"/>
              </a:spcBef>
              <a:spcAft>
                <a:spcPts val="0"/>
              </a:spcAft>
              <a:buSzPts val="1800"/>
              <a:buChar char="●"/>
            </a:pPr>
            <a:r>
              <a:rPr lang="en"/>
              <a:t>Daniel Knudsen</a:t>
            </a:r>
            <a:endParaRPr/>
          </a:p>
          <a:p>
            <a:pPr indent="-342900" lvl="0" marL="457200" rtl="0" algn="l">
              <a:spcBef>
                <a:spcPts val="0"/>
              </a:spcBef>
              <a:spcAft>
                <a:spcPts val="0"/>
              </a:spcAft>
              <a:buSzPts val="1800"/>
              <a:buChar char="●"/>
            </a:pPr>
            <a:r>
              <a:rPr lang="en"/>
              <a:t>Kory Wegmeyer</a:t>
            </a:r>
            <a:endParaRPr/>
          </a:p>
          <a:p>
            <a:pPr indent="-342900" lvl="0" marL="457200" rtl="0" algn="l">
              <a:spcBef>
                <a:spcPts val="0"/>
              </a:spcBef>
              <a:spcAft>
                <a:spcPts val="0"/>
              </a:spcAft>
              <a:buSzPts val="1800"/>
              <a:buChar char="●"/>
            </a:pPr>
            <a:r>
              <a:rPr lang="en"/>
              <a:t>Matt Miller</a:t>
            </a:r>
            <a:endParaRPr/>
          </a:p>
          <a:p>
            <a:pPr indent="-342900" lvl="0" marL="457200" rtl="0" algn="l">
              <a:spcBef>
                <a:spcPts val="0"/>
              </a:spcBef>
              <a:spcAft>
                <a:spcPts val="0"/>
              </a:spcAft>
              <a:buSzPts val="1800"/>
              <a:buChar char="●"/>
            </a:pPr>
            <a:r>
              <a:rPr lang="en"/>
              <a:t>Todd Fox</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Users Forum</a:t>
            </a:r>
            <a:endParaRPr/>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u="sng">
                <a:solidFill>
                  <a:schemeClr val="hlink"/>
                </a:solidFill>
                <a:hlinkClick r:id="rId3"/>
              </a:rPr>
              <a:t>https://mtulug.slack.com/</a:t>
            </a:r>
            <a:endParaRPr/>
          </a:p>
          <a:p>
            <a:pPr indent="-342900" lvl="0" marL="457200" marR="0" rtl="0" algn="l">
              <a:lnSpc>
                <a:spcPct val="115000"/>
              </a:lnSpc>
              <a:spcBef>
                <a:spcPts val="0"/>
              </a:spcBef>
              <a:spcAft>
                <a:spcPts val="0"/>
              </a:spcAft>
              <a:buSzPts val="1800"/>
              <a:buChar char="●"/>
            </a:pPr>
            <a:r>
              <a:rPr lang="en"/>
              <a:t>Google starts email security warnings</a:t>
            </a:r>
            <a:endParaRPr/>
          </a:p>
          <a:p>
            <a:pPr indent="-317500" lvl="1" marL="914400" marR="0" rtl="0" algn="l">
              <a:lnSpc>
                <a:spcPct val="115000"/>
              </a:lnSpc>
              <a:spcBef>
                <a:spcPts val="0"/>
              </a:spcBef>
              <a:spcAft>
                <a:spcPts val="0"/>
              </a:spcAft>
              <a:buSzPts val="1400"/>
              <a:buChar char="○"/>
            </a:pPr>
            <a:r>
              <a:rPr lang="en"/>
              <a:t>SMTP Strict Transport Security (draft-margolis-smtp-sts-00)</a:t>
            </a:r>
            <a:endParaRPr/>
          </a:p>
          <a:p>
            <a:pPr indent="0" lvl="0" marL="0" marR="0" rtl="0" algn="l">
              <a:lnSpc>
                <a:spcPct val="115000"/>
              </a:lnSpc>
              <a:spcBef>
                <a:spcPts val="1600"/>
              </a:spcBef>
              <a:spcAft>
                <a:spcPts val="1600"/>
              </a:spcAft>
              <a:buNone/>
            </a:pPr>
            <a:r>
              <a:t/>
            </a:r>
            <a:endParaRPr/>
          </a:p>
        </p:txBody>
      </p:sp>
      <p:pic>
        <p:nvPicPr>
          <p:cNvPr id="128" name="Google Shape;128;p24"/>
          <p:cNvPicPr preferRelativeResize="0"/>
          <p:nvPr/>
        </p:nvPicPr>
        <p:blipFill>
          <a:blip r:embed="rId4">
            <a:alphaModFix/>
          </a:blip>
          <a:stretch>
            <a:fillRect/>
          </a:stretch>
        </p:blipFill>
        <p:spPr>
          <a:xfrm>
            <a:off x="5235825" y="2241200"/>
            <a:ext cx="3710375" cy="2813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a:t>
            </a:r>
            <a:endParaRPr/>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Fricosu (real estate)</a:t>
            </a:r>
            <a:endParaRPr/>
          </a:p>
          <a:p>
            <a:pPr indent="-317500" lvl="1" marL="914400" rtl="0" algn="l">
              <a:spcBef>
                <a:spcPts val="0"/>
              </a:spcBef>
              <a:spcAft>
                <a:spcPts val="0"/>
              </a:spcAft>
              <a:buSzPts val="1400"/>
              <a:buChar char="○"/>
            </a:pPr>
            <a:r>
              <a:rPr lang="en"/>
              <a:t>government seized an encrypted laptop ...  asked the court to compel Fricosu to type the password into the computer or turn over a decrypted version ... government offered Fricosu limited immunity, no guarantees information on the computer against her wouldn’t be used.</a:t>
            </a:r>
            <a:endParaRPr/>
          </a:p>
          <a:p>
            <a:pPr indent="-342900" lvl="0" marL="457200" rtl="0" algn="l">
              <a:spcBef>
                <a:spcPts val="0"/>
              </a:spcBef>
              <a:spcAft>
                <a:spcPts val="0"/>
              </a:spcAft>
              <a:buSzPts val="1800"/>
              <a:buChar char="●"/>
            </a:pPr>
            <a:r>
              <a:rPr lang="en"/>
              <a:t>EFF argued in an amicus brief in July 2011 that the demand is contrary to the Constitution, forcing Fricosu to become a witness against herself.</a:t>
            </a:r>
            <a:endParaRPr/>
          </a:p>
          <a:p>
            <a:pPr indent="-342900" lvl="0" marL="457200" rtl="0" algn="l">
              <a:spcBef>
                <a:spcPts val="0"/>
              </a:spcBef>
              <a:spcAft>
                <a:spcPts val="0"/>
              </a:spcAft>
              <a:buSzPts val="1800"/>
              <a:buChar char="●"/>
            </a:pPr>
            <a:r>
              <a:rPr lang="en"/>
              <a:t>A court ruled in January 2012 that she could be forced to turn over a decrypted version of the information on the laptop.</a:t>
            </a:r>
            <a:endParaRPr/>
          </a:p>
          <a:p>
            <a:pPr indent="-317500" lvl="1" marL="914400" rtl="0" algn="l">
              <a:spcBef>
                <a:spcPts val="0"/>
              </a:spcBef>
              <a:spcAft>
                <a:spcPts val="0"/>
              </a:spcAft>
              <a:buSzPts val="1400"/>
              <a:buChar char="○"/>
            </a:pPr>
            <a:r>
              <a:rPr lang="en"/>
              <a:t>All Writs Act (1789)</a:t>
            </a:r>
            <a:endParaRPr/>
          </a:p>
          <a:p>
            <a:pPr indent="-317500" lvl="2" marL="1371600" rtl="0" algn="l">
              <a:spcBef>
                <a:spcPts val="0"/>
              </a:spcBef>
              <a:spcAft>
                <a:spcPts val="0"/>
              </a:spcAft>
              <a:buSzPts val="1400"/>
              <a:buChar char="■"/>
            </a:pPr>
            <a:r>
              <a:rPr lang="en"/>
              <a:t>"issue all writs necessary or appropriate in aid of their respective jurisdictions and agreeable to the usages and principles of law.”</a:t>
            </a:r>
            <a:endParaRPr/>
          </a:p>
          <a:p>
            <a:pPr indent="-342900" lvl="0" marL="457200" rtl="0" algn="l">
              <a:spcBef>
                <a:spcPts val="0"/>
              </a:spcBef>
              <a:spcAft>
                <a:spcPts val="0"/>
              </a:spcAft>
              <a:buSzPts val="1800"/>
              <a:buChar char="●"/>
            </a:pPr>
            <a:r>
              <a:rPr lang="en"/>
              <a:t>Attorney claimed it was possible she didn't remember the password.</a:t>
            </a:r>
            <a:endParaRPr/>
          </a:p>
          <a:p>
            <a:pPr indent="-342900" lvl="0" marL="457200" rtl="0" algn="l">
              <a:spcBef>
                <a:spcPts val="0"/>
              </a:spcBef>
              <a:spcAft>
                <a:spcPts val="0"/>
              </a:spcAft>
              <a:buSzPts val="1800"/>
              <a:buChar char="●"/>
            </a:pPr>
            <a:r>
              <a:rPr lang="en"/>
              <a:t>Ex-husband gave cops list passwords.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 cont.</a:t>
            </a:r>
            <a:endParaRPr/>
          </a:p>
          <a:p>
            <a:pPr indent="0" lvl="0" marL="0" rtl="0" algn="l">
              <a:spcBef>
                <a:spcPts val="0"/>
              </a:spcBef>
              <a:spcAft>
                <a:spcPts val="0"/>
              </a:spcAft>
              <a:buNone/>
            </a:pPr>
            <a:r>
              <a:t/>
            </a:r>
            <a:endParaRPr/>
          </a:p>
        </p:txBody>
      </p:sp>
      <p:sp>
        <p:nvSpPr>
          <p:cNvPr id="140" name="Google Shape;140;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JOHN DOE (2011 - CP)</a:t>
            </a:r>
            <a:endParaRPr/>
          </a:p>
          <a:p>
            <a:pPr indent="-317500" lvl="1" marL="914400" rtl="0" algn="l">
              <a:spcBef>
                <a:spcPts val="0"/>
              </a:spcBef>
              <a:spcAft>
                <a:spcPts val="0"/>
              </a:spcAft>
              <a:buSzPts val="1400"/>
              <a:buChar char="○"/>
            </a:pPr>
            <a:r>
              <a:rPr lang="en"/>
              <a:t>“Doe appeared before the grand jury and refused to decrypt the hard drives.”</a:t>
            </a:r>
            <a:endParaRPr/>
          </a:p>
          <a:p>
            <a:pPr indent="-317500" lvl="1" marL="914400" rtl="0" algn="l">
              <a:spcBef>
                <a:spcPts val="0"/>
              </a:spcBef>
              <a:spcAft>
                <a:spcPts val="0"/>
              </a:spcAft>
              <a:buSzPts val="1400"/>
              <a:buChar char="○"/>
            </a:pPr>
            <a:r>
              <a:rPr lang="en"/>
              <a:t>“Doe, responding, explained that he invoked his Fifth Amendment privilege against self-incrimination because the Government’s use of the decrypted contents of the hard drives would constitute derivative use of his immunized testimony, use not protected by the district court’s grant of immunity. An alternative reason Doe gave as to why the court should not hold him in contempt was his inability to decrypt the drives. “</a:t>
            </a:r>
            <a:endParaRPr/>
          </a:p>
          <a:p>
            <a:pPr indent="-317500" lvl="2" marL="1371600" rtl="0" algn="l">
              <a:spcBef>
                <a:spcPts val="0"/>
              </a:spcBef>
              <a:spcAft>
                <a:spcPts val="0"/>
              </a:spcAft>
              <a:buSzPts val="1400"/>
              <a:buChar char="■"/>
            </a:pPr>
            <a:r>
              <a:rPr lang="en"/>
              <a:t>“The court rejected Doe’s alternative explanations, adjudged him in contempt of court, and ordered him incarcerated. Doe now appeals the court’s judgment”</a:t>
            </a:r>
            <a:endParaRPr/>
          </a:p>
          <a:p>
            <a:pPr indent="-317500" lvl="1" marL="914400" rtl="0" algn="l">
              <a:spcBef>
                <a:spcPts val="0"/>
              </a:spcBef>
              <a:spcAft>
                <a:spcPts val="0"/>
              </a:spcAft>
              <a:buSzPts val="1400"/>
              <a:buChar char="○"/>
            </a:pPr>
            <a:r>
              <a:rPr lang="en"/>
              <a:t>“It was in an attempt to avoid this constitutional issue that the U.S. Attorney requested that the district court grant Doe the limited act-of-production immunity. ”</a:t>
            </a:r>
            <a:endParaRPr/>
          </a:p>
          <a:p>
            <a:pPr indent="-317500" lvl="2" marL="1371600" rtl="0" algn="l">
              <a:spcBef>
                <a:spcPts val="0"/>
              </a:spcBef>
              <a:spcAft>
                <a:spcPts val="0"/>
              </a:spcAft>
              <a:buSzPts val="1400"/>
              <a:buChar char="■"/>
            </a:pPr>
            <a:r>
              <a:rPr lang="en"/>
              <a:t>^ We will not hold the fact that you gave us the passphrase against you, just the content it gives us.</a:t>
            </a:r>
            <a:endParaRPr/>
          </a:p>
          <a:p>
            <a:pPr indent="-317500" lvl="1" marL="914400" rtl="0" algn="l">
              <a:spcBef>
                <a:spcPts val="0"/>
              </a:spcBef>
              <a:spcAft>
                <a:spcPts val="0"/>
              </a:spcAft>
              <a:buSzPts val="1400"/>
              <a:buChar char="○"/>
            </a:pPr>
            <a:r>
              <a:rPr lang="en"/>
              <a:t>“At the conclusion of the hearing, the district court held Doe in contempt and committed him to the custody of the United States Marshal”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 cont.</a:t>
            </a:r>
            <a:endParaRPr/>
          </a:p>
        </p:txBody>
      </p:sp>
      <p:sp>
        <p:nvSpPr>
          <p:cNvPr id="146" name="Google Shape;14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JOHN DOE (2011 - CP) cont.</a:t>
            </a:r>
            <a:endParaRPr/>
          </a:p>
          <a:p>
            <a:pPr indent="-317500" lvl="1" marL="914400" rtl="0" algn="l">
              <a:spcBef>
                <a:spcPts val="0"/>
              </a:spcBef>
              <a:spcAft>
                <a:spcPts val="0"/>
              </a:spcAft>
              <a:buSzPts val="1400"/>
              <a:buChar char="○"/>
            </a:pPr>
            <a:r>
              <a:rPr lang="en"/>
              <a:t>“We hold that Doe properly invoked the Fifth Amendment privilege.   In response, the Government chose not give him the immunity the Fifth Amendment and 18 U.S.C. § 6002 mandate, and the district court acquiesced.   Stripped of Fifth Amendment protection, Doe refused to produce the unencrypted contents of the hard drives.   The refusal was justified, and the district court erred in adjudging him in civil contempt.   The district court's judgment is accordingly REVERSED.”</a:t>
            </a:r>
            <a:endParaRPr/>
          </a:p>
          <a:p>
            <a:pPr indent="-317500" lvl="2" marL="1371600" rtl="0" algn="l">
              <a:spcBef>
                <a:spcPts val="0"/>
              </a:spcBef>
              <a:spcAft>
                <a:spcPts val="0"/>
              </a:spcAft>
              <a:buSzPts val="1400"/>
              <a:buChar char="■"/>
            </a:pPr>
            <a:r>
              <a:rPr lang="en"/>
              <a:t>^ February 23, 2012</a:t>
            </a:r>
            <a:endParaRPr/>
          </a:p>
          <a:p>
            <a:pPr indent="-317500" lvl="1" marL="914400" rtl="0" algn="l">
              <a:spcBef>
                <a:spcPts val="0"/>
              </a:spcBef>
              <a:spcAft>
                <a:spcPts val="0"/>
              </a:spcAft>
              <a:buSzPts val="1400"/>
              <a:buChar char="○"/>
            </a:pPr>
            <a:r>
              <a:rPr lang="en"/>
              <a:t>Found to be in contempt (and incarcerated) April 7, 2011</a:t>
            </a:r>
            <a:endParaRPr/>
          </a:p>
          <a:p>
            <a:pPr indent="-317500" lvl="2" marL="1371600" rtl="0" algn="l">
              <a:spcBef>
                <a:spcPts val="0"/>
              </a:spcBef>
              <a:spcAft>
                <a:spcPts val="0"/>
              </a:spcAft>
              <a:buSzPts val="1400"/>
              <a:buChar char="■"/>
            </a:pPr>
            <a:r>
              <a:rPr lang="en"/>
              <a:t>10 months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End</a:t>
            </a:r>
            <a:endParaRPr/>
          </a:p>
        </p:txBody>
      </p:sp>
      <p:sp>
        <p:nvSpPr>
          <p:cNvPr id="152" name="Google Shape;152;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 lug-l</a:t>
            </a:r>
            <a:endParaRPr/>
          </a:p>
        </p:txBody>
      </p:sp>
      <p:pic>
        <p:nvPicPr>
          <p:cNvPr descr="Screenshot from 2015-09-17 20-03-21.png" id="66" name="Google Shape;66;p14"/>
          <p:cNvPicPr preferRelativeResize="0"/>
          <p:nvPr/>
        </p:nvPicPr>
        <p:blipFill>
          <a:blip r:embed="rId3">
            <a:alphaModFix/>
          </a:blip>
          <a:stretch>
            <a:fillRect/>
          </a:stretch>
        </p:blipFill>
        <p:spPr>
          <a:xfrm>
            <a:off x="1046000" y="1110150"/>
            <a:ext cx="7299826" cy="3943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 on Involvement</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https://www.involvement.mtu.edu/organization/lug</a:t>
            </a:r>
            <a:endParaRPr/>
          </a:p>
        </p:txBody>
      </p:sp>
      <p:pic>
        <p:nvPicPr>
          <p:cNvPr descr="Screenshot from 2015-11-06 10-33-36.png" id="73" name="Google Shape;73;p15"/>
          <p:cNvPicPr preferRelativeResize="0"/>
          <p:nvPr/>
        </p:nvPicPr>
        <p:blipFill>
          <a:blip r:embed="rId4">
            <a:alphaModFix/>
          </a:blip>
          <a:stretch>
            <a:fillRect/>
          </a:stretch>
        </p:blipFill>
        <p:spPr>
          <a:xfrm>
            <a:off x="736675" y="2028172"/>
            <a:ext cx="7273798" cy="2617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Announcements</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3"/>
              </a:buClr>
              <a:buSzPts val="1800"/>
              <a:buFont typeface="Average"/>
              <a:buChar char="●"/>
            </a:pPr>
            <a:r>
              <a:rPr lang="en"/>
              <a:t>Elections are upon us!</a:t>
            </a:r>
            <a:endParaRPr/>
          </a:p>
          <a:p>
            <a:pPr indent="-342900" lvl="0" marL="457200" marR="0" rtl="0" algn="l">
              <a:lnSpc>
                <a:spcPct val="115000"/>
              </a:lnSpc>
              <a:spcBef>
                <a:spcPts val="0"/>
              </a:spcBef>
              <a:spcAft>
                <a:spcPts val="0"/>
              </a:spcAft>
              <a:buClr>
                <a:schemeClr val="accent3"/>
              </a:buClr>
              <a:buSzPts val="1800"/>
              <a:buFont typeface="Average"/>
              <a:buChar char="●"/>
            </a:pPr>
            <a:r>
              <a:rPr lang="en"/>
              <a:t>Shell Server is alive!!!</a:t>
            </a:r>
            <a:endParaRPr/>
          </a:p>
          <a:p>
            <a:pPr indent="-317500" lvl="1" marL="914400" marR="0" rtl="0" algn="l">
              <a:lnSpc>
                <a:spcPct val="115000"/>
              </a:lnSpc>
              <a:spcBef>
                <a:spcPts val="0"/>
              </a:spcBef>
              <a:spcAft>
                <a:spcPts val="0"/>
              </a:spcAft>
              <a:buSzPts val="1400"/>
              <a:buChar char="○"/>
            </a:pPr>
            <a:r>
              <a:rPr lang="en" u="sng">
                <a:solidFill>
                  <a:schemeClr val="hlink"/>
                </a:solidFill>
                <a:hlinkClick r:id="rId3"/>
              </a:rPr>
              <a:t>shell.lug.mtu.edu</a:t>
            </a:r>
            <a:endParaRPr/>
          </a:p>
          <a:p>
            <a:pPr indent="-317500" lvl="1" marL="914400" marR="0" rtl="0" algn="l">
              <a:lnSpc>
                <a:spcPct val="115000"/>
              </a:lnSpc>
              <a:spcBef>
                <a:spcPts val="0"/>
              </a:spcBef>
              <a:spcAft>
                <a:spcPts val="0"/>
              </a:spcAft>
              <a:buSzPts val="1400"/>
              <a:buChar char="○"/>
            </a:pPr>
            <a:r>
              <a:rPr lang="en"/>
              <a:t>need account?: </a:t>
            </a:r>
            <a:r>
              <a:rPr lang="en" u="sng">
                <a:solidFill>
                  <a:schemeClr val="hlink"/>
                </a:solidFill>
                <a:hlinkClick r:id="rId4"/>
              </a:rPr>
              <a:t>lug-server-admins-l@mtu.edu</a:t>
            </a:r>
            <a:endParaRPr/>
          </a:p>
          <a:p>
            <a:pPr indent="-342900" lvl="0" marL="457200" marR="0" rtl="0" algn="l">
              <a:lnSpc>
                <a:spcPct val="115000"/>
              </a:lnSpc>
              <a:spcBef>
                <a:spcPts val="0"/>
              </a:spcBef>
              <a:spcAft>
                <a:spcPts val="0"/>
              </a:spcAft>
              <a:buClr>
                <a:schemeClr val="accent3"/>
              </a:buClr>
              <a:buSzPts val="1800"/>
              <a:buFont typeface="Average"/>
              <a:buChar char="●"/>
            </a:pPr>
            <a:r>
              <a:rPr lang="en"/>
              <a:t>Data Recovery</a:t>
            </a:r>
            <a:endParaRPr/>
          </a:p>
          <a:p>
            <a:pPr indent="-317500" lvl="1" marL="914400" marR="0" rtl="0" algn="l">
              <a:lnSpc>
                <a:spcPct val="115000"/>
              </a:lnSpc>
              <a:spcBef>
                <a:spcPts val="0"/>
              </a:spcBef>
              <a:spcAft>
                <a:spcPts val="0"/>
              </a:spcAft>
              <a:buSzPts val="1400"/>
              <a:buChar char="○"/>
            </a:pPr>
            <a:r>
              <a:rPr lang="en"/>
              <a:t>If you need data from your old account</a:t>
            </a:r>
            <a:endParaRPr/>
          </a:p>
          <a:p>
            <a:pPr indent="-317500" lvl="2" marL="1371600" marR="0" rtl="0" algn="l">
              <a:lnSpc>
                <a:spcPct val="115000"/>
              </a:lnSpc>
              <a:spcBef>
                <a:spcPts val="0"/>
              </a:spcBef>
              <a:spcAft>
                <a:spcPts val="0"/>
              </a:spcAft>
              <a:buSzPts val="1400"/>
              <a:buChar char="■"/>
            </a:pPr>
            <a:r>
              <a:rPr lang="en"/>
              <a:t>Get in contact with blingall</a:t>
            </a:r>
            <a:endParaRPr/>
          </a:p>
          <a:p>
            <a:pPr indent="-317500" lvl="2" marL="1371600" marR="0" rtl="0" algn="l">
              <a:lnSpc>
                <a:spcPct val="115000"/>
              </a:lnSpc>
              <a:spcBef>
                <a:spcPts val="0"/>
              </a:spcBef>
              <a:spcAft>
                <a:spcPts val="0"/>
              </a:spcAft>
              <a:buSzPts val="1400"/>
              <a:buChar char="■"/>
            </a:pPr>
            <a:r>
              <a:rPr lang="en"/>
              <a:t>Will purge restored stuff April 9th</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LUG eBoard Elections</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3"/>
              </a:buClr>
              <a:buSzPts val="1800"/>
              <a:buFont typeface="Average"/>
              <a:buChar char="●"/>
            </a:pPr>
            <a:r>
              <a:rPr lang="en"/>
              <a:t>eBoard election link</a:t>
            </a:r>
            <a:endParaRPr/>
          </a:p>
          <a:p>
            <a:pPr indent="-317500" lvl="1" marL="914400" marR="0" rtl="0" algn="l">
              <a:lnSpc>
                <a:spcPct val="115000"/>
              </a:lnSpc>
              <a:spcBef>
                <a:spcPts val="0"/>
              </a:spcBef>
              <a:spcAft>
                <a:spcPts val="0"/>
              </a:spcAft>
              <a:buSzPts val="1400"/>
              <a:buChar char="○"/>
            </a:pPr>
            <a:r>
              <a:rPr lang="en"/>
              <a:t>Emailed to </a:t>
            </a:r>
            <a:r>
              <a:rPr lang="en" u="sng">
                <a:solidFill>
                  <a:schemeClr val="hlink"/>
                </a:solidFill>
                <a:hlinkClick r:id="rId3"/>
              </a:rPr>
              <a:t>lug-l@mtu.edu</a:t>
            </a:r>
            <a:endParaRPr/>
          </a:p>
          <a:p>
            <a:pPr indent="-342900" lvl="0" marL="457200" marR="0" rtl="0" algn="l">
              <a:lnSpc>
                <a:spcPct val="115000"/>
              </a:lnSpc>
              <a:spcBef>
                <a:spcPts val="0"/>
              </a:spcBef>
              <a:spcAft>
                <a:spcPts val="0"/>
              </a:spcAft>
              <a:buSzPts val="1800"/>
              <a:buChar char="●"/>
            </a:pPr>
            <a:r>
              <a:rPr lang="en"/>
              <a:t>Vote before the 27th at 5PM.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 the nominees</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Amazing!!!!!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President</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president will preside over meetings. S/he shall organize meeting topics and discussions.</a:t>
            </a:r>
            <a:endParaRPr/>
          </a:p>
          <a:p>
            <a:pPr indent="-342900" lvl="0" marL="457200" rtl="0" algn="l">
              <a:spcBef>
                <a:spcPts val="1600"/>
              </a:spcBef>
              <a:spcAft>
                <a:spcPts val="0"/>
              </a:spcAft>
              <a:buSzPts val="1800"/>
              <a:buChar char="●"/>
            </a:pPr>
            <a:r>
              <a:rPr lang="en"/>
              <a:t>Chris 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Vice-President</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vice president shall assume the duties of the president in his/her absence.</a:t>
            </a:r>
            <a:endParaRPr/>
          </a:p>
          <a:p>
            <a:pPr indent="-342900" lvl="0" marL="457200" rtl="0" algn="l">
              <a:spcBef>
                <a:spcPts val="1600"/>
              </a:spcBef>
              <a:spcAft>
                <a:spcPts val="0"/>
              </a:spcAft>
              <a:buSzPts val="1800"/>
              <a:buChar char="●"/>
            </a:pPr>
            <a:r>
              <a:rPr lang="en"/>
              <a:t>Daniel Knudsen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Secretary</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secretary will ensure important topics and discussion are noted as s/he deems fit, ensure the arrangements for a meeting place are secure, take a roster as needed, and keep accurate minutes.</a:t>
            </a:r>
            <a:endParaRPr/>
          </a:p>
          <a:p>
            <a:pPr indent="-342900" lvl="0" marL="457200" rtl="0" algn="l">
              <a:spcBef>
                <a:spcPts val="1600"/>
              </a:spcBef>
              <a:spcAft>
                <a:spcPts val="0"/>
              </a:spcAft>
              <a:buSzPts val="1800"/>
              <a:buChar char="●"/>
            </a:pPr>
            <a:r>
              <a:rPr lang="en"/>
              <a:t>Madi Paris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