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</p:sldIdLst>
  <p:sldSz cy="5143500" cx="9144000"/>
  <p:notesSz cx="6858000" cy="9144000"/>
  <p:embeddedFontLst>
    <p:embeddedFont>
      <p:font typeface="Average"/>
      <p:regular r:id="rId9"/>
    </p:embeddedFont>
    <p:embeddedFont>
      <p:font typeface="Oswald"/>
      <p:regular r:id="rId10"/>
      <p:bold r:id="rId11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1" Type="http://schemas.openxmlformats.org/officeDocument/2006/relationships/font" Target="fonts/Oswald-bold.fntdata"/><Relationship Id="rId10" Type="http://schemas.openxmlformats.org/officeDocument/2006/relationships/font" Target="fonts/Oswald-regular.fntdata"/><Relationship Id="rId9" Type="http://schemas.openxmlformats.org/officeDocument/2006/relationships/font" Target="fonts/Average-regular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100"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 sz="1100"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gbe494fd65_0_5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gbe494fd65_0_5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gbe494fd65_0_16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3" name="Google Shape;63;gbe494fd65_0_16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Google Shape;68;gbe494fd65_0_10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9" name="Google Shape;69;gbe494fd65_0_10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gbe494fd65_0_27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Google Shape;75;gbe494fd65_0_27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oogle Shape;10;p2"/>
          <p:cNvGrpSpPr/>
          <p:nvPr/>
        </p:nvGrpSpPr>
        <p:grpSpPr>
          <a:xfrm>
            <a:off x="4350279" y="2855377"/>
            <a:ext cx="443589" cy="105632"/>
            <a:chOff x="4137525" y="2915950"/>
            <a:chExt cx="869100" cy="207000"/>
          </a:xfrm>
        </p:grpSpPr>
        <p:sp>
          <p:nvSpPr>
            <p:cNvPr id="11" name="Google Shape;11;p2"/>
            <p:cNvSpPr/>
            <p:nvPr/>
          </p:nvSpPr>
          <p:spPr>
            <a:xfrm>
              <a:off x="446857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2" name="Google Shape;12;p2"/>
            <p:cNvSpPr/>
            <p:nvPr/>
          </p:nvSpPr>
          <p:spPr>
            <a:xfrm>
              <a:off x="47996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  <p:sp>
          <p:nvSpPr>
            <p:cNvPr id="13" name="Google Shape;13;p2"/>
            <p:cNvSpPr/>
            <p:nvPr/>
          </p:nvSpPr>
          <p:spPr>
            <a:xfrm>
              <a:off x="4137525" y="2915950"/>
              <a:ext cx="207000" cy="207000"/>
            </a:xfrm>
            <a:prstGeom prst="ellipse">
              <a:avLst/>
            </a:prstGeom>
            <a:solidFill>
              <a:schemeClr val="dk1"/>
            </a:solidFill>
            <a:ln>
              <a:noFill/>
            </a:ln>
          </p:spPr>
          <p:txBody>
            <a:bodyPr anchorCtr="0" anchor="ctr" bIns="91425" lIns="91425" spcFirstLastPara="1" rIns="91425" wrap="square" tIns="91425">
              <a:noAutofit/>
            </a:bodyPr>
            <a:lstStyle/>
            <a:p>
              <a:pPr indent="0" lvl="0" marL="0" rtl="0" algn="l">
                <a:spcBef>
                  <a:spcPts val="0"/>
                </a:spcBef>
                <a:spcAft>
                  <a:spcPts val="0"/>
                </a:spcAft>
                <a:buNone/>
              </a:pPr>
              <a:r>
                <a:t/>
              </a:r>
              <a:endParaRPr/>
            </a:p>
          </p:txBody>
        </p:sp>
      </p:grpSp>
      <p:sp>
        <p:nvSpPr>
          <p:cNvPr id="14" name="Google Shape;14;p2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 algn="ctr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15" name="Google Shape;15;p2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16" name="Google Shape;16;p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9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11"/>
          <p:cNvSpPr txBox="1"/>
          <p:nvPr>
            <p:ph hasCustomPrompt="1" type="title"/>
          </p:nvPr>
        </p:nvSpPr>
        <p:spPr>
          <a:xfrm>
            <a:off x="311700" y="1255275"/>
            <a:ext cx="8520600" cy="1890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51" name="Google Shape;51;p11"/>
          <p:cNvSpPr txBox="1"/>
          <p:nvPr>
            <p:ph idx="1" type="body"/>
          </p:nvPr>
        </p:nvSpPr>
        <p:spPr>
          <a:xfrm>
            <a:off x="311700" y="32284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52" name="Google Shape;52;p1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2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3"/>
          <p:cNvSpPr txBox="1"/>
          <p:nvPr>
            <p:ph type="title"/>
          </p:nvPr>
        </p:nvSpPr>
        <p:spPr>
          <a:xfrm>
            <a:off x="671250" y="2141250"/>
            <a:ext cx="7852200" cy="8610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9" name="Google Shape;19;p3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23" name="Google Shape;23;p4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4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26" name="Google Shape;26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7" name="Google Shape;27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4" name="Google Shape;34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5" name="Google Shape;35;p7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bg>
      <p:bgPr>
        <a:solidFill>
          <a:schemeClr val="lt2"/>
        </a:solidFill>
      </p:bgPr>
    </p:bg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8"/>
          <p:cNvSpPr txBox="1"/>
          <p:nvPr>
            <p:ph type="title"/>
          </p:nvPr>
        </p:nvSpPr>
        <p:spPr>
          <a:xfrm>
            <a:off x="490250" y="526350"/>
            <a:ext cx="62271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800"/>
              <a:buNone/>
              <a:defRPr sz="4800"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38" name="Google Shape;38;p8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9" name="Shape 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Google Shape;40;p9"/>
          <p:cNvSpPr/>
          <p:nvPr/>
        </p:nvSpPr>
        <p:spPr>
          <a:xfrm>
            <a:off x="4572000" y="0"/>
            <a:ext cx="4572000" cy="5143500"/>
          </a:xfrm>
          <a:prstGeom prst="rect">
            <a:avLst/>
          </a:prstGeom>
          <a:solidFill>
            <a:schemeClr val="dk1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cxnSp>
        <p:nvCxnSpPr>
          <p:cNvPr id="41" name="Google Shape;41;p9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sm" w="sm" type="none"/>
            <a:tailEnd len="sm" w="sm" type="none"/>
          </a:ln>
        </p:spPr>
      </p:cxnSp>
      <p:sp>
        <p:nvSpPr>
          <p:cNvPr id="42" name="Google Shape;42;p9"/>
          <p:cNvSpPr txBox="1"/>
          <p:nvPr>
            <p:ph type="title"/>
          </p:nvPr>
        </p:nvSpPr>
        <p:spPr>
          <a:xfrm>
            <a:off x="265500" y="1081400"/>
            <a:ext cx="4045200" cy="1710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43" name="Google Shape;43;p9"/>
          <p:cNvSpPr txBox="1"/>
          <p:nvPr>
            <p:ph idx="1" type="subTitle"/>
          </p:nvPr>
        </p:nvSpPr>
        <p:spPr>
          <a:xfrm>
            <a:off x="265500" y="2845201"/>
            <a:ext cx="4045200" cy="1345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None/>
              <a:defRPr sz="21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4" name="Google Shape;44;p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800"/>
              <a:buChar char="●"/>
              <a:defRPr>
                <a:solidFill>
                  <a:schemeClr val="lt1"/>
                </a:solidFill>
              </a:defRPr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●"/>
              <a:defRPr>
                <a:solidFill>
                  <a:schemeClr val="lt1"/>
                </a:solidFill>
              </a:defRPr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Clr>
                <a:schemeClr val="lt1"/>
              </a:buClr>
              <a:buSzPts val="1400"/>
              <a:buChar char="○"/>
              <a:defRPr>
                <a:solidFill>
                  <a:schemeClr val="lt1"/>
                </a:solidFill>
              </a:defRPr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Clr>
                <a:schemeClr val="lt1"/>
              </a:buClr>
              <a:buSzPts val="1400"/>
              <a:buChar char="■"/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5" name="Google Shape;45;p9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>
                <a:solidFill>
                  <a:schemeClr val="lt1"/>
                </a:solidFill>
              </a:defRPr>
            </a:lvl1pPr>
            <a:lvl2pPr lvl="1">
              <a:buNone/>
              <a:defRPr>
                <a:solidFill>
                  <a:schemeClr val="lt1"/>
                </a:solidFill>
              </a:defRPr>
            </a:lvl2pPr>
            <a:lvl3pPr lvl="2">
              <a:buNone/>
              <a:defRPr>
                <a:solidFill>
                  <a:schemeClr val="lt1"/>
                </a:solidFill>
              </a:defRPr>
            </a:lvl3pPr>
            <a:lvl4pPr lvl="3">
              <a:buNone/>
              <a:defRPr>
                <a:solidFill>
                  <a:schemeClr val="lt1"/>
                </a:solidFill>
              </a:defRPr>
            </a:lvl4pPr>
            <a:lvl5pPr lvl="4">
              <a:buNone/>
              <a:defRPr>
                <a:solidFill>
                  <a:schemeClr val="lt1"/>
                </a:solidFill>
              </a:defRPr>
            </a:lvl5pPr>
            <a:lvl6pPr lvl="5">
              <a:buNone/>
              <a:defRPr>
                <a:solidFill>
                  <a:schemeClr val="lt1"/>
                </a:solidFill>
              </a:defRPr>
            </a:lvl6pPr>
            <a:lvl7pPr lvl="6">
              <a:buNone/>
              <a:defRPr>
                <a:solidFill>
                  <a:schemeClr val="lt1"/>
                </a:solidFill>
              </a:defRPr>
            </a:lvl7pPr>
            <a:lvl8pPr lvl="7">
              <a:buNone/>
              <a:defRPr>
                <a:solidFill>
                  <a:schemeClr val="lt1"/>
                </a:solidFill>
              </a:defRPr>
            </a:lvl8pPr>
            <a:lvl9pPr lvl="8">
              <a:buNone/>
              <a:defRPr>
                <a:solidFill>
                  <a:schemeClr val="lt1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6" name="Shape 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" name="Google Shape;47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100"/>
              <a:buFont typeface="Oswald"/>
              <a:buNone/>
              <a:defRPr sz="21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</a:lstStyle>
          <a:p/>
        </p:txBody>
      </p:sp>
      <p:sp>
        <p:nvSpPr>
          <p:cNvPr id="48" name="Google Shape;48;p10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late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000"/>
              <a:buFont typeface="Oswald"/>
              <a:buNone/>
              <a:defRPr sz="3000">
                <a:solidFill>
                  <a:schemeClr val="dk1"/>
                </a:solidFill>
                <a:latin typeface="Oswald"/>
                <a:ea typeface="Oswald"/>
                <a:cs typeface="Oswald"/>
                <a:sym typeface="Oswald"/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  <a:defRPr sz="18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●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accent3"/>
              </a:buClr>
              <a:buSzPts val="1400"/>
              <a:buFont typeface="Average"/>
              <a:buChar char="○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accent3"/>
              </a:buClr>
              <a:buSzPts val="1400"/>
              <a:buFont typeface="Average"/>
              <a:buChar char="■"/>
              <a:defRPr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90250" y="4681009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1pPr>
            <a:lvl2pPr lvl="1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2pPr>
            <a:lvl3pPr lvl="2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3pPr>
            <a:lvl4pPr lvl="3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4pPr>
            <a:lvl5pPr lvl="4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5pPr>
            <a:lvl6pPr lvl="5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6pPr>
            <a:lvl7pPr lvl="6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7pPr>
            <a:lvl8pPr lvl="7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8pPr>
            <a:lvl9pPr lvl="8" algn="r">
              <a:buNone/>
              <a:defRPr sz="1000">
                <a:solidFill>
                  <a:schemeClr val="accent3"/>
                </a:solidFill>
                <a:latin typeface="Average"/>
                <a:ea typeface="Average"/>
                <a:cs typeface="Average"/>
                <a:sym typeface="Average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hyperlink" Target="mailto:nanocon-l@mtu.edu" TargetMode="Externa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goo.gl/cEIdKU" TargetMode="External"/><Relationship Id="rId4" Type="http://schemas.openxmlformats.org/officeDocument/2006/relationships/hyperlink" Target="https://mtulug.slack.com/" TargetMode="External"/><Relationship Id="rId5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3"/>
          <p:cNvSpPr txBox="1"/>
          <p:nvPr>
            <p:ph type="ctrTitle"/>
          </p:nvPr>
        </p:nvSpPr>
        <p:spPr>
          <a:xfrm>
            <a:off x="671258" y="990800"/>
            <a:ext cx="7801500" cy="1730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MTU LUG</a:t>
            </a:r>
            <a:endParaRPr/>
          </a:p>
        </p:txBody>
      </p:sp>
      <p:sp>
        <p:nvSpPr>
          <p:cNvPr id="60" name="Google Shape;60;p13"/>
          <p:cNvSpPr txBox="1"/>
          <p:nvPr>
            <p:ph idx="1" type="subTitle"/>
          </p:nvPr>
        </p:nvSpPr>
        <p:spPr>
          <a:xfrm>
            <a:off x="671250" y="3174876"/>
            <a:ext cx="78015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General Meeting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1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Join lug-l</a:t>
            </a:r>
            <a:endParaRPr/>
          </a:p>
        </p:txBody>
      </p:sp>
      <p:pic>
        <p:nvPicPr>
          <p:cNvPr descr="Screenshot from 2015-09-17 20-03-21.png" id="66" name="Google Shape;66;p1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46000" y="1110150"/>
            <a:ext cx="7299826" cy="394357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1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Announcements</a:t>
            </a:r>
            <a:endParaRPr/>
          </a:p>
        </p:txBody>
      </p:sp>
      <p:sp>
        <p:nvSpPr>
          <p:cNvPr id="72" name="Google Shape;72;p1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Nanocon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accent5"/>
                </a:solidFill>
                <a:hlinkClick r:id="rId3">
                  <a:extLst>
                    <a:ext uri="{A12FA001-AC4F-418D-AE19-62706E023703}">
                      <ahyp:hlinkClr val="tx"/>
                    </a:ext>
                  </a:extLst>
                </a:hlinkClick>
              </a:rPr>
              <a:t>nanocon-l@mtu.edu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Wednesday 6PM -- Fisher 131</a:t>
            </a:r>
            <a:endParaRPr/>
          </a:p>
          <a:p>
            <a:pPr indent="-342900" lvl="0" marL="457200" rtl="0" algn="l"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DoD Rep</a:t>
            </a:r>
            <a:endParaRPr/>
          </a:p>
          <a:p>
            <a:pPr indent="-317500" lvl="1" marL="914400" rtl="0" algn="l"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Oct 30</a:t>
            </a:r>
            <a:endParaRPr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Google Shape;77;p1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en"/>
              <a:t>Users Forum</a:t>
            </a:r>
            <a:endParaRPr/>
          </a:p>
        </p:txBody>
      </p:sp>
      <p:sp>
        <p:nvSpPr>
          <p:cNvPr id="78" name="Google Shape;78;p16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3"/>
              </a:buClr>
              <a:buSzPts val="1800"/>
              <a:buFont typeface="Average"/>
              <a:buChar char="●"/>
            </a:pPr>
            <a:r>
              <a:rPr lang="en"/>
              <a:t>MTU LUG Steam Group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/>
              <a:t>LastPass to be sold :-(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 u="sng">
                <a:solidFill>
                  <a:schemeClr val="hlink"/>
                </a:solidFill>
                <a:hlinkClick r:id="rId3"/>
              </a:rPr>
              <a:t>http://goo.gl/cEIdKU</a:t>
            </a:r>
            <a:endParaRPr/>
          </a:p>
          <a:p>
            <a:pPr indent="-342900" lvl="0" marL="4572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</a:pPr>
            <a:r>
              <a:rPr lang="en" u="sng">
                <a:solidFill>
                  <a:schemeClr val="hlink"/>
                </a:solidFill>
                <a:hlinkClick r:id="rId4"/>
              </a:rPr>
              <a:t>https://mtulug.slack.com/</a:t>
            </a:r>
            <a:endParaRPr/>
          </a:p>
          <a:p>
            <a:pPr indent="-317500" lvl="1" marL="914400" marR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</a:pPr>
            <a:r>
              <a:rPr lang="en"/>
              <a:t>I’m bad with IRC</a:t>
            </a:r>
            <a:endParaRPr/>
          </a:p>
        </p:txBody>
      </p:sp>
      <p:pic>
        <p:nvPicPr>
          <p:cNvPr descr="Screenshot from 2015-10-15 20-38-51.png" id="79" name="Google Shape;79;p16"/>
          <p:cNvPicPr preferRelativeResize="0"/>
          <p:nvPr/>
        </p:nvPicPr>
        <p:blipFill>
          <a:blip r:embed="rId5">
            <a:alphaModFix/>
          </a:blip>
          <a:stretch>
            <a:fillRect/>
          </a:stretch>
        </p:blipFill>
        <p:spPr>
          <a:xfrm>
            <a:off x="4531000" y="2371238"/>
            <a:ext cx="2467850" cy="401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late">
  <a:themeElements>
    <a:clrScheme name="Slate">
      <a:dk1>
        <a:srgbClr val="FFFFFF"/>
      </a:dk1>
      <a:lt1>
        <a:srgbClr val="37474F"/>
      </a:lt1>
      <a:dk2>
        <a:srgbClr val="9E9E9E"/>
      </a:dk2>
      <a:lt2>
        <a:srgbClr val="E0E0E0"/>
      </a:lt2>
      <a:accent1>
        <a:srgbClr val="616161"/>
      </a:accent1>
      <a:accent2>
        <a:srgbClr val="78909C"/>
      </a:accent2>
      <a:accent3>
        <a:srgbClr val="CACACA"/>
      </a:accent3>
      <a:accent4>
        <a:srgbClr val="64FFDA"/>
      </a:accent4>
      <a:accent5>
        <a:srgbClr val="FFD966"/>
      </a:accent5>
      <a:accent6>
        <a:srgbClr val="F5F5F5"/>
      </a:accent6>
      <a:hlink>
        <a:srgbClr val="FFD966"/>
      </a:hlink>
      <a:folHlink>
        <a:srgbClr val="FFD966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